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1"/>
  </p:sldMasterIdLst>
  <p:sldIdLst>
    <p:sldId id="256" r:id="rId2"/>
    <p:sldId id="257" r:id="rId3"/>
    <p:sldId id="261" r:id="rId4"/>
    <p:sldId id="258" r:id="rId5"/>
    <p:sldId id="262" r:id="rId6"/>
    <p:sldId id="264" r:id="rId7"/>
    <p:sldId id="266" r:id="rId8"/>
    <p:sldId id="268" r:id="rId9"/>
    <p:sldId id="263" r:id="rId10"/>
    <p:sldId id="260" r:id="rId11"/>
    <p:sldId id="259" r:id="rId12"/>
    <p:sldId id="267" r:id="rId13"/>
    <p:sldId id="26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490004-C6D4-0E41-96BA-696B3A11C4E2}" v="109" dt="2020-05-17T00:39:36.4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601"/>
    <p:restoredTop sz="94684"/>
  </p:normalViewPr>
  <p:slideViewPr>
    <p:cSldViewPr snapToGrid="0" snapToObjects="1">
      <p:cViewPr varScale="1">
        <p:scale>
          <a:sx n="79" d="100"/>
          <a:sy n="79" d="100"/>
        </p:scale>
        <p:origin x="224" y="7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01T01:19:18.302"/>
    </inkml:context>
    <inkml:brush xml:id="br0">
      <inkml:brushProperty name="width" value="0.11429" units="cm"/>
      <inkml:brushProperty name="height" value="0.11429" units="cm"/>
    </inkml:brush>
  </inkml:definitions>
  <inkml:trace contextRef="#ctx0" brushRef="#br0">118 56 9940,'-42'-13'-4124,"19"0"4007,-7-7 1,20 10-1,1 20 3603,5 10-3063,4-7 1,13 13 0,4-10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1:31:15.87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152 115,'-31'-21,"5"4,26 17,34-9,-4 1,33-5,-10 5,16 8,-16 0,16 0,-10-7,11 1,-1-7,7 7,-6 0,-1 6,-18 0,6 0,-19 0,19 0,-19 0,19 0,-20 0,20 0,-25 0,21 0,-7 8,5 3,22 8,-5-9,8 7,-17 2,-5 19,-16 2,0 6,9-16,-7 6,6-7,-16 9,-3 9,-8 1,-8 0,5 7,-14-6,7 8,-26-9,4-2,-22-8,13-8,-5 6,0-15,-11-2,-19-11,-11-8,1 0,-7 0,7 0,-9 9,0-1,0 5,26-5,-20-8,20 0,-26 0,0 0,8 0,-5-8,14-3,-7-8,1 9,6 1,-6 9,8 0,8 0,-6 0,7 0,-9-8,0 6,9-15,10 15,2-15,15 15,2-15,2 15,15-15,-15 6,7-8,-1 9,-6-7,15 7,-15-9,15 0,-6 0,8 0,0 0,8 0,3 0,-1 8,-1 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1:31:16.70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36 0,'-32'30,"28"-3,42-8,4-2,22-5,1-1,17-5,11-4,-43 1,1 1,0 0,-1 0,45 3,2-1,-46-6,-1 0,41 0,3 0,-18-9,0-3,-29 3,5 1,-39 8,4 8,-17-39,0-3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1:32:02.684"/>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1 1,'59'33,"4"-7,-12-16,12 3,-21-9,28 2,-28-4,21-2,-14 0,20 0,-23-2,18-4,-5 4,17-4,-1 3,1 3,6 7,1-1,-1 0,-6-6,2 0,4 0,-15 0,9 0,-21 0,14 0,-22 0,10 0,-26 0,30 0,-21 0,9 0,-20 0,-88-16,-35-6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1:32:05.896"/>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0 1,'68'10,"8"-2,-1-8,-18-6,7 0,-5 0,16 6,-11 0,-1 0,-13 0,14 0,-14 0,14 0,-12 0,18 0,-22 6,22 0,-20 3,26-3,-19-4,19 4,-21-4,14-2,-8 0,15 0,2 0,11 0,1 0,-7 0,-8 0,-5 0,-7 7,7-1,-9 0,15-6,0 0,-17-8,21 6,-47-7,3 9,-95 9,-25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1:32:06.758"/>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0 1,'57'12,"0"1,-19-7,19 7,-13-7,19 7,-12-7,12 7,-4-7,17 7,-15-9,15 2,-21-1,14 1,-10-4,11 4,2-1,10 1,-17-4,5 4,-5-4,11-2,2 0,4 0,-2 7,9-1,-9 0,2-6,2 0,-2 0,7 0,-7 0,0 0,-6 0,-6-2,-1-4,-18 4,6-4,-26 3,30 3,-46 0,10 0,-25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1:32:08.063"/>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21 0,'-21'32,"29"1,24-31,42 7,8-9,2 0,5 0,-7 0,7 0,7-2,-42-1,0-1,-2 3,-1 0,0-2,-1 0,2 2,0 0,-2 1,1 0,48 0,-11 0,3 0,-9 0,0 0,-6 0,-8-8,-3-3,-25 0,-13 3,-18 8,-9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1:32:09.855"/>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0 1,'65'21,"-8"-4,13-17,-17 0,16 0,-4 0,11 0,4 0,9 0,-28 0,8 0,-7 6,13 1,1 1,0-2,0-4,0 5,-7-5,1-2,-7 0,7 0,-26 0,9 0,-32 0,-2 0,-61 0,21 0,-41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1:32:11.130"/>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0 39,'84'0,"-18"2,3 4,-3-4,10 4,10-3,9-3,2 0,-44 0,1 0,-1 0,0 0,0 0,1 0,-2 0,-1 0,44 0,-8-7,-5 1,-4-3,-2 3,-26 4,11-6,-38-1,5 7,-79-6,-23 8</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1:33:04.91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228 133,'59'0,"6"-9,-8-3,-10-5,9-2,-11 2,18 4,-19 3,13 4,-19 1,19-7,-13 8,19-3,-12 5,12 2,-12 2,12 5,-12-3,12 8,-19-5,13 5,-17-7,32 11,-5-13,11 7,4-4,-29-3,0 13,-15-14,2 7,14-9,-5 0,-1 0,-1 0,-1 0,-6 8,15-6,-7 7,-16-1,19 3,-20 8,9 0,4 0,-14-9,8-1,8-1,-14 3,12 8,-23 0,15 0,-23 0,12 8,-15 2,1 9,-3 9,-8 1,-8 18,6-7,-7 6,1-17,-3-10,1-10,-7-9,7 0,-18-9,-1-1,-13-9,-9 0,26 8,-43-6,26 15,-25-6,-7 7,6 10,-7-9,-1 0,25 0,-27-17,17 15,-34-15,9 15,8-15,8 4,13-4,-6-2,25 0,-31 7,12-1,6 0,-6-6,19 0,-19 0,26 0,-47 0,25-6,-29 0,29-9,-16 13,12-5,13 5,-20 2,14 0,12 0,-32-8,28-3,-32-8,7 9,0-7,10-2,21-27,17-18,8 18,11-24,9 37,12-28,17 16,-5 12,12 1,-14 17,14-16,-18 20,43-14,-26 31,38-4,-15 17,9 0,-8 9,14-16,-13 11,14-16,-22-1,17 0,-9 1,-16-1,17-4,-14 4,-5-3,6 3,-13-6,19-6,-12 3,12-3,-19 4,13 2,-25 0,46 0,-25 0,22 0,-18 0,-2 0,-15 8,-2-5,-19 5,-2-8,-7 0,9-8,0 5,0-5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01T03:45:07.975"/>
    </inkml:context>
    <inkml:brush xml:id="br0">
      <inkml:brushProperty name="width" value="0.08571" units="cm"/>
      <inkml:brushProperty name="height" value="0.08571" units="cm"/>
    </inkml:brush>
  </inkml:definitions>
  <inkml:trace contextRef="#ctx0" brushRef="#br0">1 95 6602,'10'8'350,"-2"-6"0,-5 7-261,3-9 0,-2 0-11,9 0 0,-7 0-8,7 0 0,-7 0 20,7 0 1,-1 0-4,7 0 0,-6 0-9,0 0 0,-1 0-52,7 0 1,-6 0-26,0 0 0,-1 0 14,7 0 1,0 0 21,0 0 1,0 0-2,0 0 0,-6 0 0,-1 0-24,3 0 1,-4 0-1,1 0-18,3 0 0,-4 0-1,1 0 0,1 0 12,6 0 0,-7 0-3,1 0 1,0 0 35,6 0 1,0 0-20,0 0 1,0 0-20,0 0 1,-1 0 0,1 0 0,0 0 1,-6 0 0,0 0 8,1 0 0,-3 0 1,2 0-7,1 0 0,-3 0 2,2 0 0,-1 0 17,7 0 0,-6 0 0,-1 0 24,3 0 0,-4 0-36,1 0 0,1 0-4,6 0 0,-6 0 1,-1 0-16,3 0 1,-4 0-1,1 0-5,3 0 1,-4 0 7,1 0 1,1 0 3,6 0 1,-2-2-6,-5-5 1,5 5-6,-4-4 0,4-2 8,2 1 0,-7 1 0,1 6 1,0 0 0,6 0-2,-9 0 0,5-2-20,-9-4 1,3 3 22,-3-3 77,-4 4-39,6 2-24,-8 0-537,0 0 1,0-8-838,0-5 1361,0 4 0,0-7 0,0 5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3:45:59.94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1,'51'0,"1"0,-14 0,11 8,16-6,-6 15,15-15,-7 15,9-15,0 15,-9-15,-1 6,-1-14,5 0,-16-1,3 7,-12 0,18 0,-25 0,31-8,-37 6,25-4,-19 3,19 3,-13 0,19 0,-25 0,38 0,-13 0,7 0,-1 0,-18 0,6 0,-19 0,18 0,-18 0,19 0,-25 0,46 0,-44 0,29 0,-21 0,30 9,-13-7,16 4,-24-4,19-2,-28 0,32 0,-15-8,6 6,0-7,3 9,7 0,-24 0,19 0,-20 0,26 0,-9 9,-18-7,12 6,-19-8,24 0,-10 0,-7 0,14 0,-4 0,9 0,-12 0,-9 0,-26 0,-4 0,-17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1T03:46:01.56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38,'59'0,"4"0,-14-8,16 5,5-3,-9 10,2 3,-25-1,40-6,-19 0,29 0,-22 0,-9 0,-26 0,39 0,-28 0,6 0,13-6,-4-1,-12 1,24 6,-12 0,-6-6,6-1,-13 1,19 6,-19 0,13 0,-13 0,20 0,-26 0,31 0,-37 0,25 0,-13 0,19 0,-19 2,13 4,-12-3,18 3,-25-4,31-2,-12 0,6 0,7 0,-17 0,10 0,-30 0,45 0,-52 0,52 0,-26 0,33 0,-9 0,-26 0,28 0,-25 0,14 0,-4-8,-31 5,-5-5,-18 8,-9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2T21:58:3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1 340,'0'-45,"0"15,18 11,-3 7,34 0,1 5,-12 5,4 2,-14 0,22 0,-15 0,15 0,-12 0,19 0,-20 0,20 0,-12 0,11 0,-13 0,7 0,-1 0,15 0,-14 0,-1 0,-6 0,13 0,-8 0,13-7,-4 0,-10-1,2 8,-13 0,13 0,-13 0,13 0,-13 3,13 4,-6-5,14 5,-15-4,8-3,-15-3,15-4,-13 5,20-5,-19 4,19 3,-20 0,13 0,-8 0,15 0,-7 0,6 0,-6-7,7 0,-1-7,8 7,0-10,0 3,-1 3,1-4,2 8,5-7,-2 9,8-2,-8 5,2 2,4 0,3 0,-2-7,2 0,0-3,4 6,-4-3,-9-1,-6 8,4 0,13 0,-2 0,-5 0,12 0,-24 0,13 0,-20 0,17 0,-8 0,22 0,-2-2,16-5,-48 6,0 0,41-6,0 4,-7 3,0 0,-2 0,-5 0,-10 7,-4 0,-3 0,17-7,-16 0,4 0,2 0,-11 0,7 0,4 3,10 4,2-2,-2 9,5-10,-5 4,4 1,3-2,0 3,0-3,0-3,0 11,-7-8,0 7,-7-10,7 4,-17-4,3 1,-2 2,-8 0,3-7,6 3,8 4,0-3,-7 11,-1-11,1 3,0-2,0 2,-8-5,1 6,-7-6,6-2,-18 0,12 0,-36 0,-5 9,-39 3,-15 9</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2T21:58:33.42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43 0,'-22'64,"11"-19,1-14,20-22,1 10,20 12,4 18,17 1,12-8,9 8,10-3,-5-7,0-4,0-8,-3-7,13 3,-8-8,-9-9,7 8,0-11,7 3,-3-4,-1-3,-3 0,-15 0,8 0,7 7,14 0,-2 0,-10-7,-2 0,-17 0,8 0,7 0,-13 0,22 0,-12 0,15 0,-8 0,-9-2,5-3,-3-2,-7 0,-5 7,5 0,0-3,5-4,3 3,-26-3,3-1,41-3,-43 4,1-1,40-10,-1 6,-8 0,-15 0,-5 7,12-2,-6 0,15 7,1 0,-15 0,10 0,-9 0,-6 0,1 0,5 3,9 4,-5-5,14 5,-4-4,-12-3,-15 0,3 0,22 0,11 0,7 0,0 0,-48 0,0 0,41 0,-14 0,-8-3,6-4,-10 5,5-5,0-3,14 3,-7 0,0 7,0 0,7 0,0 2,-3 3,-4 2,-9 3,-6-3,6-5,16 5,0-4,0-3,0 0,-2 0,-6 0,-6 0,0 0,-2 0,20 0,-1 0,-22 0,9 0,-4 0,-7 7,0 0,-12 0,11-10,-1-4,2 5,6-5,6 5,9 2,0 0,0 0,-7 0,0 0,-29 0,1 0,-38 0,-3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2T21:58:34.45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22,'64'33,"4"5,10-10,10-2,-38-17,1-3,41 1,-7-7,-16-5,2-5,-3-1,8-1,-1-5,3 3,0-2,-2 4,4 0,-2 3,2 4,-4 2,4 3,5 0,5 0,2 3,-7 2,0 2,0-3,-7 1,0 0,0 2,-3-2,5-3,-6-4,1-3,5-2,-4-3,2 6,2-3,3 2,-5-5,-3 3,-1 3,3-1,-3 0,-1-2,0 2,-4 3,6 2,3 0,5 2,2 5,-3 3,-1 6,-1-4,7-2,-2 4,7-5,-4 1,-3-1,0-2,0-7,0 0,0 0,0 0,0 0,0 0,0 0,0-7,0 0,0 2,0 3,0 2,0 0,0 0,0 0,-2 7,-3 0,-2 0,2 3,-4-8,-1 5,-2-5,-4-2,-3 0,-2 0,-1 0,1 0,0 0,0 0,-1 0,1 0,0 0,4 0,10 0,-9 0,9 0,-10 0,-4 0,-7 0,-1 0,6 3,6 4,-2-5,5 5,-5-2,-2 2,-7-4,-1 4,3-5,19-2,5 0,-3 0,-16 0,-7 0,-15 0,20 0,-46-2,-23-5,-14 4,-41-16,8 7</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2T21:58:35.53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0,'59'2,"5"6,-24-6,24 17,-17-7,15-1,-1-1,0-10,13 0,-8 0,19-2,4-6,-18 4,14-8,-14 0,-7 0,7 8,2-4,0 6,0 2,8 0,-6 2,3 3,0 2,-7 3,4-6,1 4,0-4,-1 1,5 0,-4 2,-3-2,5 4,-7-2,0-2,2-3,-5 5,8 0,0-2,-1-3,-6 1,4 1,-2 4,0-4,9-1,-5-3,1 0,7 0,-15 0,8 0,-1 2,1 5,-5-5,4 6,1-6,-1-2,1 7,4 0,-2 0,2 3,-4-8,2 7,2-2,3 1,2-1,-3-5,-1 3,-3 2,0 0,4-7,-4 0,2 0,-6 2,-1 3,0 2,-5-2,6-3,-4-2,1 0,3 0,-8 0,4 0,-3 0,-4 0,1 0,0 0,0 0,21 0,0 0,-10 0,-13 0,-6 0,6 0,1 0,1 0,0 0,0 0,-1 0,1 0,7 0,0 0,-3 0,-2 0,12 3,7 1,5 3,-3 0,-20-7,3 0,18 0,4 0,-12 0,-9 0,-7 0,0 0,-1 0,1 0,0 0,4 3,10 4,-16 2,11 8,-2-3,-22-9,8 2,-19 2,11-2,-28-9,5-7,-47-6,0 15,-40 12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2T21:58:36.85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1 235,'0'-45,"9"5,15 28,18 5,12-3,17 3,5-9,9 2,-2-5,-3-3,-2 1,-10 9,3 5,-5 5,-2 2,7 0,7 2,7 5,0-2,-22 7,1-3,0-4,0 0,-1-1,1 4,14-1,0-7,-5 0,15 0,-1 0,0 0,1 0,-15 0,5 0,-7 0,-15 0,3 2,3 5,2 3,-1 6,1-2,21 5,5 5,2-5,-12-5,12 0,-2 2,9-8,-11-1,-8-7,7 0,-16 0,5 0,-6 0,-3 0,-1 0,7 0,7 0,-7 2,5 5,0-5,-14 8,0-3,-1 0,1 0,5-7,9 0,-10 0,15 0,-1 0,-8 0,13 0,-4 0,-5 0,-10 0,10 0,-5 0,19 0,-19 0,3 0,-17 0,7 0,0 0,12 0,-2 0,4 0,-2 0,-14-2,7-5,-3-3,12-4,-2 7,-12-2,12 1,-5-1,17 4,-10-2,-9 0,0 7,7 0,19 0,-12 0,-17 0,-9 0,8 0,-8 0,11 0,8-7,14 0,1-7,-8 7,-3-7,-4 6,5 1,-5 7,-3 0,3 0,-16 0,1 0,-1 0,-8 3,3 4,6-5,8 5,0-2,-7 2,-19-5,14 8,-14-10,18-10,-18-1,-5-11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02T21:59:28.773"/>
    </inkml:context>
    <inkml:brush xml:id="br0">
      <inkml:brushProperty name="width" value="0.08571" units="cm"/>
      <inkml:brushProperty name="height" value="0.08571" units="cm"/>
    </inkml:brush>
  </inkml:definitions>
  <inkml:trace contextRef="#ctx0" brushRef="#br0">54 33 8111,'-21'-21'-1407,"0"9"1407,9 12 0,12 12 0,12 9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02T21:59:32.382"/>
    </inkml:context>
    <inkml:brush xml:id="br0">
      <inkml:brushProperty name="width" value="0.08571" units="cm"/>
      <inkml:brushProperty name="height" value="0.08571" units="cm"/>
    </inkml:brush>
  </inkml:definitions>
  <inkml:trace contextRef="#ctx0" brushRef="#br0">0 21 7218,'43'-11'0,"-3"4"0,-2 4 0,-5 3 0,-3 0 0,-4 0 0,-2 0 0,-3 0 0,-2 3 0,-2 1 1214,-3 3-1069,-10 10 1,6-5-1,-12 11 1,-3 3 113,-2 3 1,-10 1 0,3-4-708,-5 3 354,-2-1 0,2-7 0,2 0 0,3-2-392,-2-4 486,6 3 0,-9-15 0,8 6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2T22:00:41.711"/>
    </inkml:context>
    <inkml:brush xml:id="br0">
      <inkml:brushProperty name="width" value="0.3" units="cm"/>
      <inkml:brushProperty name="height" value="0.6" units="cm"/>
      <inkml:brushProperty name="color" value="#FF40FF"/>
      <inkml:brushProperty name="tip" value="rectangle"/>
      <inkml:brushProperty name="rasterOp" value="maskPen"/>
    </inkml:brush>
  </inkml:definitions>
  <inkml:trace contextRef="#ctx0" brushRef="#br0">1 65,'45'2,"4"5,-6-16,11 9,10 0,-19 0,14 0,-14-7,18-1,-18-8,14 6,-9-4,-5 5,4 9,-18 0,28 0,-9 0,-6 0,6 0,-19 0,28 0,-14 0,18 0,1 0,0 0,0 0,-22 0,1 0,-20 0,27 0,-17 0,-2 0,4 0,-14 0,29 0,-8 0,3 0,7 9,0-6,-7 16,16-17,-16 7,17 1,-8 2,0-1,-2-1,-9-10,-1 0,-9 0,-11 0,-4 0,4 0,-8 0,5-19,-19 5,0-7,0 11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18:45:15.914"/>
    </inkml:context>
    <inkml:brush xml:id="br0">
      <inkml:brushProperty name="width" value="0.3" units="cm"/>
      <inkml:brushProperty name="height" value="0.6" units="cm"/>
      <inkml:brushProperty name="color" value="#FF40FF"/>
      <inkml:brushProperty name="tip" value="rectangle"/>
      <inkml:brushProperty name="rasterOp" value="maskPen"/>
    </inkml:brush>
  </inkml:definitions>
  <inkml:trace contextRef="#ctx0" brushRef="#br0">0 128,'45'-9,"14"7,-14-8,19 10,-15 0,1 0,-1 0,15 0,-7 0,-1 0,-6 0,7 0,-15 0,8 0,-22-2,15-5,-20 4,36-8,-9 4,-3 4,10-4,-20 5,20 2,-26-3,11-4,-13 5,20-5,-13 2,13-2,-13 5,13-5,-20 4,13 3,-18 0,25-9,-6 6,2-6,16 9,-4 0,-10 0,3 0,-20 0,29 0,-14 9,9-6,-2 6,-9-9,-1 0,10 0,-4 0,8 0,-27 0,18 0,-24 0,11 0,6 0,-17 0,17 0,-7 0,19 0,3 7,8 0,-13 3,0-3,-15-5,15 5,-20-4,29-3,-14 0,19 0,-10-10,-2 8,-9-17,2 17,4-5,-13 4,23 3,-14 0,18 0,-6 0,0 0,-29 0,29 0,-41 0,24 0,-18 0,18 10,-5-8,8 7,-13-9,-18 10,7-8,-7 8,9-10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16T22:16:36.780"/>
    </inkml:context>
    <inkml:brush xml:id="br0">
      <inkml:brushProperty name="width" value="0.025" units="cm"/>
      <inkml:brushProperty name="height" value="0.025" units="cm"/>
    </inkml:brush>
  </inkml:definitions>
  <inkml:trace contextRef="#ctx0" brushRef="#br0">1 1 24575,'0'0'0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07T18:51:04.714"/>
    </inkml:context>
    <inkml:brush xml:id="br0">
      <inkml:brushProperty name="width" value="0.08571" units="cm"/>
      <inkml:brushProperty name="height" value="0.08571" units="cm"/>
    </inkml:brush>
  </inkml:definitions>
  <inkml:trace contextRef="#ctx0" brushRef="#br0">0 0 8424,'24'12'-464,"-10"7"1,-9 7 0,-5 0 996,0-3 1,2-8-1130,5-1 1,-4-12 595,4-2 0,-14-9 0,-5-13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07T18:55:54.697"/>
    </inkml:context>
    <inkml:brush xml:id="br0">
      <inkml:brushProperty name="width" value="0.08571" units="cm"/>
      <inkml:brushProperty name="height" value="0.08571" units="cm"/>
    </inkml:brush>
  </inkml:definitions>
  <inkml:trace contextRef="#ctx0" brushRef="#br0">466 0 7700,'-14'0'-676,"-1"0"103,1 0 668,-7 0 1,7 0-180,0 0 1,9 3-22,-2 4 0,2-3 18,-2 11 0,2-11 88,-9 3 1,7 3-1,-7-3 8,-3-2 1,-2-3 193,-2-2 1,0 0 704,0 0 641,9 0-31,2 0-1249,10 0 1,3 0 0,2-2 0,4-3-80,3-2 0,2-3 1,7 6-1,0-3-10,1 2 1,-1 2 0,3 3 0,2 0-36,2 0 1,3 0 0,-5 0 0,4 0-37,3 0 0,-4 0 0,4 0 0,-3 0-16,-4 0 0,5 0 1,-3 0-1,-2 0-79,-2 0 0,-3 0 0,1 0 0,-1 0-46,0 0 1,0 0-1,1 0 1,-1 0 56,0 0 1,3 0-1,2 0 1,2 0-79,-2 0 1,-2 0-1,-3 0 1,0 0-11,0 0 1,-7 0 0,1 0 0,1 0 41,3 0 1,-5 0 0,0 0-40,3 0 0,2 0 1,2 0 30,0 0 1,1 0-1,-1 0 1,2 0 27,6 0 1,-6 0 0,6 3-1,-6 2 0,-1 2 0,-1 0 0,2-7 1,3 0-21,3 0 1,-1 0 0,-7 0-1,1 0-27,-1 0 1,0 0 0,0 0 0,1 0-22,-1 0 0,0 0 0,0 0 1,1 0 19,-1 0 0,-7 0 0,0 0-42,3 0 0,2 0 160,2 0-241,-9 0 142,-3 0 1,-11 0-46,-5 0 1,2 0-1,-9 0 6,-3 0 0,5 0 0,-2 0 0,-2 0 32,-3 0 1,5 0 0,0 0 15,-3 0 0,-4 0 1,-5 0-1,-3 0 1,3 0-5,3 0 1,-6 0 0,1 0 0,2 0 14,3 0 1,1 0 0,1-3 0,0-1 13,0-3 0,-1-1 0,1 8 1,0 0-30,0 0 1,-1 0 0,1 0-1,0 0 13,0 0 0,-1 0 0,1 0 0,0 3 13,0 4 1,-1-5-1,1 5 1,0-4 14,0-3 1,-1 0-1,1 2 1,0 3-18,0 2 1,6 0-1,1-7 1,-2 2-15,-3 5 1,-2-4-1,-1 4 1,1-5 2,0-2 0,0 0 1,-1 3-1,1 1 0,0 3 0,0 0 0,-1-7 0,1 0 32,0 0 0,0 0 0,-1 0 1,1 0-19,0 0 0,0 0 0,-1-2 0,1-5 1,0 5 0,-1-5-1,1 4-9,0 3 1,2-2 0,3-3 0,1-2-15,-1 2 0,-3 3 0,-2 0 0,-1-3 3,1-2 1,0 0-1,0 7 1,-1 0 24,1 0 0,7 0 0,0 0 0,-3 0 46,-2 0 1,-2 2-1,0 3 16,0 2 0,2 2 0,2-4 0,3 2 125,-2-2 1,4-3-119,-2-2-234,-1 0-1076,4 0 1,4 0 1233,14 0 0,14 0 0,12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18:43:13.33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2720 976,'-52'-45,"10"-5,7 13,6-6,6 10,-6-9,-11 1,-2-15,-17 8,-5-1,-7 6,-7 8,-5 4,5 10,-4-10,-3-4,7-5,0-3,2 1,-1-1,-4 10,10 5,-2 7,2 6,3-3,-10 3,0 4,-7-4,0 11,0-3,0 16,5 12,9 12,12 0,9 3,10-8,-17 8,10-8,5 7,-1 3,3 5,5 6,-3 6,10 8,9 8,12 0,4-3,3-6,0 2,0 11,0 17,0-2,0-7,0 2,7-22,0 11,-2-4,5-3,-3 8,-3-2,6-9,-1-5,3 7,-5-2,5 7,-3-5,8 17,-3 9,5-3,2-1,0-8,1-16,-1 7,7-1,1 15,8 0,-1 0,4 0,2 0,1-2,-1-5,1 2,-1-9,1 2,-1-2,8 2,0 5,-8-2,-6-5,-1-5,8 5,-8-5,0-2,1-1,6-1,1-6,-8-8,1-6,6 5,8 17,9-10,-3-4,6-5,2-3,-1 1,1-1,0-6,0-1,6-9,1 3,0 1,-7-1,7-1,0-7,6 0,-6 1,7-1,-7 0,0 0,-7 1,9 1,5 6,-19-13,-3 5,-4-4,12 4,0-2,0-5,-8-4,1-10,-7-3,6-4,-8-14,1-14,3 1,-2-1,-1-7,-6-8,-1-7,1 8,-3-10,-5 2,3-4,-10-3,1-2,-8-5,0 2,1-8,-4-1,-3-7,-4-10,-4-4,-4 0,4 2,-5 5,-2 26,0-10,0-2,0 19,0-14,0 2,-2 3,-5-17,4 23,-15-11,3 21,-3-12,1 5,-4-11,4-1,-11-14,2 0,-2 0,4 2,-7 3,1 2,1 14,-13-7,4 12,-12-12,5-2,1 17,-6-22,5 9,-7-6,0 4,12 21,-9-14,8 12,-8-14,4 7,2 17,1-5,-1-1,3 8,-9 5,-3-8,-26-6,9-1,-4 8,28-10,33 16,27-4</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18:44:31.47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86 64,'-45'0,"14"-9,22-12,9-13</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5-07T18:44:36.230"/>
    </inkml:context>
    <inkml:brush xml:id="br0">
      <inkml:brushProperty name="width" value="0.3" units="cm"/>
      <inkml:brushProperty name="height" value="0.6" units="cm"/>
      <inkml:brushProperty name="color" value="#FF40FF"/>
      <inkml:brushProperty name="tip" value="rectangle"/>
      <inkml:brushProperty name="rasterOp" value="maskPen"/>
    </inkml:brush>
  </inkml:definitions>
  <inkml:trace contextRef="#ctx0" brushRef="#br0">0 107,'33'-24,"7"-4,3 26,2-8,16 10,-7 0,10 0,-10 0,8 0,-17 0,7 0,-29 0,15 0,-14 0,18 0,10 0,-7 0,-3 0,-1 0,-8 0,9 0,1 10,-1-8,1 7,-1-9,-9 0,7 0,-7 0,10 0,-10 0,7 0,-16 0,16 0,-16 0,6 0,-9 0,1 0,-10 0,6-9,-34-12,2-12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pPr/>
              <a:t>5/16/20</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209899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5/16/20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567241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933437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pPr/>
              <a:t>5/16/20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63044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5/16/20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74197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5/16/20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31906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940957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278464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39210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80308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15545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832413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61437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9935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555868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5/16/20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30536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5/16/20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754879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5/16/20</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63519834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08" Type="http://schemas.openxmlformats.org/officeDocument/2006/relationships/customXml" Target="../ink/ink5.xml"/><Relationship Id="rId316" Type="http://schemas.openxmlformats.org/officeDocument/2006/relationships/customXml" Target="../ink/ink9.xml"/><Relationship Id="rId3" Type="http://schemas.openxmlformats.org/officeDocument/2006/relationships/image" Target="../media/image6.jpeg"/><Relationship Id="rId311" Type="http://schemas.openxmlformats.org/officeDocument/2006/relationships/image" Target="../media/image8.png"/><Relationship Id="rId361" Type="http://schemas.openxmlformats.org/officeDocument/2006/relationships/image" Target="../media/image185.png"/><Relationship Id="rId307" Type="http://schemas.openxmlformats.org/officeDocument/2006/relationships/image" Target="../media/image158.png"/><Relationship Id="rId310" Type="http://schemas.openxmlformats.org/officeDocument/2006/relationships/customXml" Target="../ink/ink6.xml"/><Relationship Id="rId315" Type="http://schemas.openxmlformats.org/officeDocument/2006/relationships/image" Target="../media/image162.png"/><Relationship Id="rId2" Type="http://schemas.openxmlformats.org/officeDocument/2006/relationships/image" Target="../media/image5.jpeg"/><Relationship Id="rId209" Type="http://schemas.openxmlformats.org/officeDocument/2006/relationships/image" Target="../media/image109.png"/><Relationship Id="rId1" Type="http://schemas.openxmlformats.org/officeDocument/2006/relationships/slideLayout" Target="../slideLayouts/slideLayout7.xml"/><Relationship Id="rId6" Type="http://schemas.openxmlformats.org/officeDocument/2006/relationships/customXml" Target="../ink/ink2.xml"/><Relationship Id="rId212" Type="http://schemas.openxmlformats.org/officeDocument/2006/relationships/customXml" Target="../ink/ink4.xml"/><Relationship Id="rId314" Type="http://schemas.openxmlformats.org/officeDocument/2006/relationships/customXml" Target="../ink/ink8.xml"/><Relationship Id="rId5" Type="http://schemas.openxmlformats.org/officeDocument/2006/relationships/image" Target="../media/image7.png"/><Relationship Id="rId313" Type="http://schemas.openxmlformats.org/officeDocument/2006/relationships/image" Target="../media/image161.png"/><Relationship Id="rId318" Type="http://schemas.openxmlformats.org/officeDocument/2006/relationships/customXml" Target="../ink/ink10.xml"/><Relationship Id="rId211" Type="http://schemas.openxmlformats.org/officeDocument/2006/relationships/image" Target="../media/image110.png"/><Relationship Id="rId309" Type="http://schemas.openxmlformats.org/officeDocument/2006/relationships/image" Target="../media/image159.png"/><Relationship Id="rId4" Type="http://schemas.openxmlformats.org/officeDocument/2006/relationships/customXml" Target="../ink/ink1.xml"/><Relationship Id="rId210" Type="http://schemas.openxmlformats.org/officeDocument/2006/relationships/customXml" Target="../ink/ink3.xml"/><Relationship Id="rId312" Type="http://schemas.openxmlformats.org/officeDocument/2006/relationships/customXml" Target="../ink/ink7.xml"/><Relationship Id="rId317" Type="http://schemas.openxmlformats.org/officeDocument/2006/relationships/image" Target="../media/image163.png"/></Relationships>
</file>

<file path=ppt/slides/_rels/slide3.xml.rels><?xml version="1.0" encoding="UTF-8" standalone="yes"?>
<Relationships xmlns="http://schemas.openxmlformats.org/package/2006/relationships"><Relationship Id="rId8" Type="http://schemas.openxmlformats.org/officeDocument/2006/relationships/customXml" Target="../ink/ink13.xml"/><Relationship Id="rId3" Type="http://schemas.openxmlformats.org/officeDocument/2006/relationships/image" Target="../media/image10.jpeg"/><Relationship Id="rId7" Type="http://schemas.openxmlformats.org/officeDocument/2006/relationships/image" Target="../media/image251.pn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customXml" Target="../ink/ink12.xml"/><Relationship Id="rId5" Type="http://schemas.openxmlformats.org/officeDocument/2006/relationships/image" Target="../media/image250.png"/><Relationship Id="rId4" Type="http://schemas.openxmlformats.org/officeDocument/2006/relationships/customXml" Target="../ink/ink11.xml"/><Relationship Id="rId9" Type="http://schemas.openxmlformats.org/officeDocument/2006/relationships/image" Target="../media/image252.png"/></Relationships>
</file>

<file path=ppt/slides/_rels/slide4.xml.rels><?xml version="1.0" encoding="UTF-8" standalone="yes"?>
<Relationships xmlns="http://schemas.openxmlformats.org/package/2006/relationships"><Relationship Id="rId8" Type="http://schemas.openxmlformats.org/officeDocument/2006/relationships/customXml" Target="../ink/ink16.xml"/><Relationship Id="rId13" Type="http://schemas.openxmlformats.org/officeDocument/2006/relationships/image" Target="../media/image499.png"/><Relationship Id="rId227" Type="http://schemas.openxmlformats.org/officeDocument/2006/relationships/customXml" Target="../ink/ink22.xml"/><Relationship Id="rId3" Type="http://schemas.openxmlformats.org/officeDocument/2006/relationships/image" Target="../media/image12.jpeg"/><Relationship Id="rId133" Type="http://schemas.openxmlformats.org/officeDocument/2006/relationships/customXml" Target="../ink/ink21.xml"/><Relationship Id="rId400" Type="http://schemas.openxmlformats.org/officeDocument/2006/relationships/image" Target="../media/image691.png"/><Relationship Id="rId7" Type="http://schemas.openxmlformats.org/officeDocument/2006/relationships/image" Target="../media/image496.png"/><Relationship Id="rId12" Type="http://schemas.openxmlformats.org/officeDocument/2006/relationships/customXml" Target="../ink/ink18.xml"/><Relationship Id="rId226" Type="http://schemas.openxmlformats.org/officeDocument/2006/relationships/image" Target="../media/image605.png"/><Relationship Id="rId2" Type="http://schemas.openxmlformats.org/officeDocument/2006/relationships/image" Target="../media/image11.jpeg"/><Relationship Id="rId132" Type="http://schemas.openxmlformats.org/officeDocument/2006/relationships/image" Target="../media/image558.png"/><Relationship Id="rId1" Type="http://schemas.openxmlformats.org/officeDocument/2006/relationships/slideLayout" Target="../slideLayouts/slideLayout7.xml"/><Relationship Id="rId6" Type="http://schemas.openxmlformats.org/officeDocument/2006/relationships/customXml" Target="../ink/ink15.xml"/><Relationship Id="rId11" Type="http://schemas.openxmlformats.org/officeDocument/2006/relationships/image" Target="../media/image498.png"/><Relationship Id="rId115" Type="http://schemas.openxmlformats.org/officeDocument/2006/relationships/customXml" Target="../ink/ink20.xml"/><Relationship Id="rId5" Type="http://schemas.openxmlformats.org/officeDocument/2006/relationships/image" Target="../media/image495.png"/><Relationship Id="rId114" Type="http://schemas.openxmlformats.org/officeDocument/2006/relationships/image" Target="../media/image549.png"/><Relationship Id="rId402" Type="http://schemas.openxmlformats.org/officeDocument/2006/relationships/image" Target="../media/image13.png"/><Relationship Id="rId10" Type="http://schemas.openxmlformats.org/officeDocument/2006/relationships/customXml" Target="../ink/ink17.xml"/><Relationship Id="rId4" Type="http://schemas.openxmlformats.org/officeDocument/2006/relationships/customXml" Target="../ink/ink14.xml"/><Relationship Id="rId9" Type="http://schemas.openxmlformats.org/officeDocument/2006/relationships/image" Target="../media/image497.png"/><Relationship Id="rId14" Type="http://schemas.openxmlformats.org/officeDocument/2006/relationships/customXml" Target="../ink/ink19.xml"/><Relationship Id="rId401" Type="http://schemas.openxmlformats.org/officeDocument/2006/relationships/customXml" Target="../ink/ink23.xml"/></Relationships>
</file>

<file path=ppt/slides/_rels/slide5.xml.rels><?xml version="1.0" encoding="UTF-8" standalone="yes"?>
<Relationships xmlns="http://schemas.openxmlformats.org/package/2006/relationships"><Relationship Id="rId8" Type="http://schemas.openxmlformats.org/officeDocument/2006/relationships/image" Target="../media/image744.png"/><Relationship Id="rId3" Type="http://schemas.openxmlformats.org/officeDocument/2006/relationships/hyperlink" Target="https://www.ritzcarlton.com/en/hearst" TargetMode="External"/><Relationship Id="rId7" Type="http://schemas.openxmlformats.org/officeDocument/2006/relationships/customXml" Target="../ink/ink25.xml"/><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743.png"/><Relationship Id="rId5" Type="http://schemas.openxmlformats.org/officeDocument/2006/relationships/customXml" Target="../ink/ink2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98" Type="http://schemas.openxmlformats.org/officeDocument/2006/relationships/customXml" Target="../ink/ink28.xml"/><Relationship Id="rId3" Type="http://schemas.openxmlformats.org/officeDocument/2006/relationships/image" Target="../media/image29.png"/><Relationship Id="rId97" Type="http://schemas.openxmlformats.org/officeDocument/2006/relationships/image" Target="../media/image1069.pn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customXml" Target="../ink/ink27.xml"/><Relationship Id="rId5" Type="http://schemas.openxmlformats.org/officeDocument/2006/relationships/image" Target="../media/image1024.png"/><Relationship Id="rId99" Type="http://schemas.openxmlformats.org/officeDocument/2006/relationships/image" Target="../media/image1070.png"/><Relationship Id="rId4" Type="http://schemas.openxmlformats.org/officeDocument/2006/relationships/customXml" Target="../ink/ink26.xml"/></Relationships>
</file>

<file path=ppt/slides/_rels/slide1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travelmindset.com/20-influencer-marketing-examples/" TargetMode="External"/><Relationship Id="rId2" Type="http://schemas.openxmlformats.org/officeDocument/2006/relationships/hyperlink" Target="https://www.travelweekly.com/Travel-News/Travel-Technology/social-media-influencers" TargetMode="External"/><Relationship Id="rId1" Type="http://schemas.openxmlformats.org/officeDocument/2006/relationships/slideLayout" Target="../slideLayouts/slideLayout2.xml"/><Relationship Id="rId4" Type="http://schemas.openxmlformats.org/officeDocument/2006/relationships/hyperlink" Target="https://www.businessinsider.com/luxury-hotels-and-social-media-the-ritz-carlton-hotel-company-2012-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F4BD-7161-AB4F-9E90-0281CD9E1319}"/>
              </a:ext>
            </a:extLst>
          </p:cNvPr>
          <p:cNvSpPr>
            <a:spLocks noGrp="1"/>
          </p:cNvSpPr>
          <p:nvPr>
            <p:ph type="ctrTitle"/>
          </p:nvPr>
        </p:nvSpPr>
        <p:spPr>
          <a:xfrm>
            <a:off x="1596536" y="-846666"/>
            <a:ext cx="9901744" cy="3842732"/>
          </a:xfrm>
        </p:spPr>
        <p:txBody>
          <a:bodyPr>
            <a:normAutofit/>
          </a:bodyPr>
          <a:lstStyle/>
          <a:p>
            <a:pPr algn="ctr"/>
            <a:r>
              <a:rPr lang="en-US" b="1" dirty="0"/>
              <a:t>Eyes On Social Media In the Travel Industry  </a:t>
            </a:r>
          </a:p>
        </p:txBody>
      </p:sp>
      <p:sp>
        <p:nvSpPr>
          <p:cNvPr id="3" name="Subtitle 2">
            <a:extLst>
              <a:ext uri="{FF2B5EF4-FFF2-40B4-BE49-F238E27FC236}">
                <a16:creationId xmlns:a16="http://schemas.microsoft.com/office/drawing/2014/main" id="{60B95C6D-0D6F-404C-A158-FFED991AE9C0}"/>
              </a:ext>
            </a:extLst>
          </p:cNvPr>
          <p:cNvSpPr>
            <a:spLocks noGrp="1"/>
          </p:cNvSpPr>
          <p:nvPr>
            <p:ph type="subTitle" idx="1"/>
          </p:nvPr>
        </p:nvSpPr>
        <p:spPr>
          <a:xfrm>
            <a:off x="5064978" y="5966648"/>
            <a:ext cx="2062043" cy="1365591"/>
          </a:xfrm>
        </p:spPr>
        <p:txBody>
          <a:bodyPr/>
          <a:lstStyle/>
          <a:p>
            <a:r>
              <a:rPr lang="en-US"/>
              <a:t>By Chloe Bockstahler </a:t>
            </a:r>
          </a:p>
        </p:txBody>
      </p:sp>
      <p:pic>
        <p:nvPicPr>
          <p:cNvPr id="6" name="Picture 5">
            <a:extLst>
              <a:ext uri="{FF2B5EF4-FFF2-40B4-BE49-F238E27FC236}">
                <a16:creationId xmlns:a16="http://schemas.microsoft.com/office/drawing/2014/main" id="{11F5E257-98DB-7A45-AACF-1C7EA9BBD9EA}"/>
              </a:ext>
            </a:extLst>
          </p:cNvPr>
          <p:cNvPicPr>
            <a:picLocks noChangeAspect="1"/>
          </p:cNvPicPr>
          <p:nvPr/>
        </p:nvPicPr>
        <p:blipFill>
          <a:blip r:embed="rId2"/>
          <a:stretch>
            <a:fillRect/>
          </a:stretch>
        </p:blipFill>
        <p:spPr>
          <a:xfrm>
            <a:off x="8685098" y="3196847"/>
            <a:ext cx="3082823" cy="2569019"/>
          </a:xfrm>
          <a:prstGeom prst="rect">
            <a:avLst/>
          </a:prstGeom>
        </p:spPr>
      </p:pic>
      <p:pic>
        <p:nvPicPr>
          <p:cNvPr id="9" name="Picture 8">
            <a:extLst>
              <a:ext uri="{FF2B5EF4-FFF2-40B4-BE49-F238E27FC236}">
                <a16:creationId xmlns:a16="http://schemas.microsoft.com/office/drawing/2014/main" id="{560F49D4-1D5F-9347-B65E-C18462059BE0}"/>
              </a:ext>
            </a:extLst>
          </p:cNvPr>
          <p:cNvPicPr>
            <a:picLocks noChangeAspect="1"/>
          </p:cNvPicPr>
          <p:nvPr/>
        </p:nvPicPr>
        <p:blipFill>
          <a:blip r:embed="rId3"/>
          <a:stretch>
            <a:fillRect/>
          </a:stretch>
        </p:blipFill>
        <p:spPr>
          <a:xfrm>
            <a:off x="4372487" y="3153228"/>
            <a:ext cx="4121779" cy="2656258"/>
          </a:xfrm>
          <a:prstGeom prst="rect">
            <a:avLst/>
          </a:prstGeom>
        </p:spPr>
      </p:pic>
      <p:pic>
        <p:nvPicPr>
          <p:cNvPr id="12" name="Picture 11">
            <a:extLst>
              <a:ext uri="{FF2B5EF4-FFF2-40B4-BE49-F238E27FC236}">
                <a16:creationId xmlns:a16="http://schemas.microsoft.com/office/drawing/2014/main" id="{CA84775D-325C-0B40-A69D-45B92550B360}"/>
              </a:ext>
            </a:extLst>
          </p:cNvPr>
          <p:cNvPicPr>
            <a:picLocks noChangeAspect="1"/>
          </p:cNvPicPr>
          <p:nvPr/>
        </p:nvPicPr>
        <p:blipFill>
          <a:blip r:embed="rId4"/>
          <a:stretch>
            <a:fillRect/>
          </a:stretch>
        </p:blipFill>
        <p:spPr>
          <a:xfrm>
            <a:off x="273864" y="3528082"/>
            <a:ext cx="3757577" cy="1906551"/>
          </a:xfrm>
          <a:prstGeom prst="rect">
            <a:avLst/>
          </a:prstGeom>
        </p:spPr>
      </p:pic>
    </p:spTree>
    <p:extLst>
      <p:ext uri="{BB962C8B-B14F-4D97-AF65-F5344CB8AC3E}">
        <p14:creationId xmlns:p14="http://schemas.microsoft.com/office/powerpoint/2010/main" val="418726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BAD63-D533-0444-A839-0AA559656DD2}"/>
              </a:ext>
            </a:extLst>
          </p:cNvPr>
          <p:cNvSpPr>
            <a:spLocks noGrp="1"/>
          </p:cNvSpPr>
          <p:nvPr>
            <p:ph type="title" idx="4294967295"/>
          </p:nvPr>
        </p:nvSpPr>
        <p:spPr>
          <a:xfrm>
            <a:off x="0" y="-128588"/>
            <a:ext cx="10725150" cy="852488"/>
          </a:xfrm>
        </p:spPr>
        <p:txBody>
          <a:bodyPr anchor="b">
            <a:normAutofit/>
          </a:bodyPr>
          <a:lstStyle/>
          <a:p>
            <a:r>
              <a:rPr lang="en-US" sz="3400"/>
              <a:t>Impact of Social Media</a:t>
            </a:r>
          </a:p>
        </p:txBody>
      </p:sp>
      <p:sp>
        <p:nvSpPr>
          <p:cNvPr id="14" name="Content Placeholder 13">
            <a:extLst>
              <a:ext uri="{FF2B5EF4-FFF2-40B4-BE49-F238E27FC236}">
                <a16:creationId xmlns:a16="http://schemas.microsoft.com/office/drawing/2014/main" id="{0CE80D41-B4FF-4567-8A77-98FD2B4E3515}"/>
              </a:ext>
            </a:extLst>
          </p:cNvPr>
          <p:cNvSpPr>
            <a:spLocks noGrp="1"/>
          </p:cNvSpPr>
          <p:nvPr>
            <p:ph idx="4294967295"/>
          </p:nvPr>
        </p:nvSpPr>
        <p:spPr>
          <a:xfrm>
            <a:off x="1317625" y="782638"/>
            <a:ext cx="10874375" cy="1241425"/>
          </a:xfrm>
        </p:spPr>
        <p:txBody>
          <a:bodyPr>
            <a:normAutofit lnSpcReduction="10000"/>
          </a:bodyPr>
          <a:lstStyle/>
          <a:p>
            <a:pPr>
              <a:lnSpc>
                <a:spcPct val="101000"/>
              </a:lnSpc>
            </a:pPr>
            <a:r>
              <a:rPr lang="en-US" sz="1600" dirty="0"/>
              <a:t>We use social media for everything; inspiration, cooking tutorials, fashion, booking trips, for a distraction when we are bored, etc. </a:t>
            </a:r>
          </a:p>
          <a:p>
            <a:pPr>
              <a:lnSpc>
                <a:spcPct val="101000"/>
              </a:lnSpc>
            </a:pPr>
            <a:r>
              <a:rPr lang="en-US" sz="1600" dirty="0"/>
              <a:t>Only see what people want us to see about them. </a:t>
            </a:r>
          </a:p>
          <a:p>
            <a:pPr>
              <a:lnSpc>
                <a:spcPct val="101000"/>
              </a:lnSpc>
            </a:pPr>
            <a:r>
              <a:rPr lang="en-US" sz="1600" dirty="0"/>
              <a:t>Becoming so prevalent in everyday lives that it has impacted all aspects of our lives, including travel. </a:t>
            </a:r>
          </a:p>
        </p:txBody>
      </p:sp>
      <p:pic>
        <p:nvPicPr>
          <p:cNvPr id="7" name="Content Placeholder 6">
            <a:extLst>
              <a:ext uri="{FF2B5EF4-FFF2-40B4-BE49-F238E27FC236}">
                <a16:creationId xmlns:a16="http://schemas.microsoft.com/office/drawing/2014/main" id="{39805151-75DB-F643-B103-AFF3C58635CB}"/>
              </a:ext>
            </a:extLst>
          </p:cNvPr>
          <p:cNvPicPr>
            <a:picLocks noChangeAspect="1"/>
          </p:cNvPicPr>
          <p:nvPr/>
        </p:nvPicPr>
        <p:blipFill>
          <a:blip r:embed="rId2"/>
          <a:stretch>
            <a:fillRect/>
          </a:stretch>
        </p:blipFill>
        <p:spPr>
          <a:xfrm>
            <a:off x="6894890" y="2155490"/>
            <a:ext cx="3285553" cy="4185420"/>
          </a:xfrm>
          <a:prstGeom prst="rect">
            <a:avLst/>
          </a:prstGeom>
        </p:spPr>
      </p:pic>
      <p:pic>
        <p:nvPicPr>
          <p:cNvPr id="10" name="Picture 9">
            <a:extLst>
              <a:ext uri="{FF2B5EF4-FFF2-40B4-BE49-F238E27FC236}">
                <a16:creationId xmlns:a16="http://schemas.microsoft.com/office/drawing/2014/main" id="{F0AFFDB0-A5C5-5B48-BE84-33818BA9EF9D}"/>
              </a:ext>
            </a:extLst>
          </p:cNvPr>
          <p:cNvPicPr>
            <a:picLocks noChangeAspect="1"/>
          </p:cNvPicPr>
          <p:nvPr/>
        </p:nvPicPr>
        <p:blipFill>
          <a:blip r:embed="rId3"/>
          <a:stretch>
            <a:fillRect/>
          </a:stretch>
        </p:blipFill>
        <p:spPr>
          <a:xfrm>
            <a:off x="770753" y="2474610"/>
            <a:ext cx="3644834" cy="2425471"/>
          </a:xfrm>
          <a:prstGeom prst="rect">
            <a:avLst/>
          </a:prstGeom>
        </p:spPr>
      </p:pic>
      <p:sp>
        <p:nvSpPr>
          <p:cNvPr id="11" name="TextBox 10">
            <a:extLst>
              <a:ext uri="{FF2B5EF4-FFF2-40B4-BE49-F238E27FC236}">
                <a16:creationId xmlns:a16="http://schemas.microsoft.com/office/drawing/2014/main" id="{E0DC4386-7391-C446-BE9D-0F616E8E8503}"/>
              </a:ext>
            </a:extLst>
          </p:cNvPr>
          <p:cNvSpPr txBox="1"/>
          <p:nvPr/>
        </p:nvSpPr>
        <p:spPr>
          <a:xfrm>
            <a:off x="666094" y="775379"/>
            <a:ext cx="7320874" cy="369332"/>
          </a:xfrm>
          <a:prstGeom prst="rect">
            <a:avLst/>
          </a:prstGeom>
          <a:noFill/>
        </p:spPr>
        <p:txBody>
          <a:bodyPr wrap="square" rtlCol="0">
            <a:spAutoFit/>
          </a:bodyPr>
          <a:lstStyle/>
          <a:p>
            <a:pPr algn="l">
              <a:spcAft>
                <a:spcPts val="600"/>
              </a:spcAft>
            </a:pPr>
            <a:r>
              <a:rPr lang="en-US"/>
              <a:t>- </a:t>
            </a:r>
          </a:p>
        </p:txBody>
      </p:sp>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ABC52C63-DA98-6B4D-85C0-88FEB3DEF3F4}"/>
                  </a:ext>
                </a:extLst>
              </p14:cNvPr>
              <p14:cNvContentPartPr/>
              <p14:nvPr/>
            </p14:nvContentPartPr>
            <p14:xfrm>
              <a:off x="2994940" y="2265873"/>
              <a:ext cx="42840" cy="30960"/>
            </p14:xfrm>
          </p:contentPart>
        </mc:Choice>
        <mc:Fallback xmlns="">
          <p:pic>
            <p:nvPicPr>
              <p:cNvPr id="15" name="Ink 14">
                <a:extLst>
                  <a:ext uri="{FF2B5EF4-FFF2-40B4-BE49-F238E27FC236}">
                    <a16:creationId xmlns:a16="http://schemas.microsoft.com/office/drawing/2014/main" id="{ABC52C63-DA98-6B4D-85C0-88FEB3DEF3F4}"/>
                  </a:ext>
                </a:extLst>
              </p:cNvPr>
              <p:cNvPicPr/>
              <p:nvPr/>
            </p:nvPicPr>
            <p:blipFill>
              <a:blip r:embed="rId5"/>
              <a:stretch>
                <a:fillRect/>
              </a:stretch>
            </p:blipFill>
            <p:spPr>
              <a:xfrm>
                <a:off x="2974420" y="2245353"/>
                <a:ext cx="8352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06" name="Ink 405">
                <a:extLst>
                  <a:ext uri="{FF2B5EF4-FFF2-40B4-BE49-F238E27FC236}">
                    <a16:creationId xmlns:a16="http://schemas.microsoft.com/office/drawing/2014/main" id="{1617AD5A-FB46-3B4A-87A2-0AFCD8746F9E}"/>
                  </a:ext>
                </a:extLst>
              </p14:cNvPr>
              <p14:cNvContentPartPr/>
              <p14:nvPr/>
            </p14:nvContentPartPr>
            <p14:xfrm>
              <a:off x="9004490" y="2745920"/>
              <a:ext cx="758160" cy="334800"/>
            </p14:xfrm>
          </p:contentPart>
        </mc:Choice>
        <mc:Fallback xmlns="">
          <p:pic>
            <p:nvPicPr>
              <p:cNvPr id="406" name="Ink 405">
                <a:extLst>
                  <a:ext uri="{FF2B5EF4-FFF2-40B4-BE49-F238E27FC236}">
                    <a16:creationId xmlns:a16="http://schemas.microsoft.com/office/drawing/2014/main" id="{1617AD5A-FB46-3B4A-87A2-0AFCD8746F9E}"/>
                  </a:ext>
                </a:extLst>
              </p:cNvPr>
              <p:cNvPicPr/>
              <p:nvPr/>
            </p:nvPicPr>
            <p:blipFill>
              <a:blip r:embed="rId209"/>
              <a:stretch>
                <a:fillRect/>
              </a:stretch>
            </p:blipFill>
            <p:spPr>
              <a:xfrm>
                <a:off x="8950490" y="2637920"/>
                <a:ext cx="865800" cy="5504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407" name="Ink 406">
                <a:extLst>
                  <a:ext uri="{FF2B5EF4-FFF2-40B4-BE49-F238E27FC236}">
                    <a16:creationId xmlns:a16="http://schemas.microsoft.com/office/drawing/2014/main" id="{1A30188B-8CFB-9540-89E9-A0453F47D848}"/>
                  </a:ext>
                </a:extLst>
              </p14:cNvPr>
              <p14:cNvContentPartPr/>
              <p14:nvPr/>
            </p14:nvContentPartPr>
            <p14:xfrm>
              <a:off x="9100970" y="2882720"/>
              <a:ext cx="484560" cy="55080"/>
            </p14:xfrm>
          </p:contentPart>
        </mc:Choice>
        <mc:Fallback xmlns="">
          <p:pic>
            <p:nvPicPr>
              <p:cNvPr id="407" name="Ink 406">
                <a:extLst>
                  <a:ext uri="{FF2B5EF4-FFF2-40B4-BE49-F238E27FC236}">
                    <a16:creationId xmlns:a16="http://schemas.microsoft.com/office/drawing/2014/main" id="{1A30188B-8CFB-9540-89E9-A0453F47D848}"/>
                  </a:ext>
                </a:extLst>
              </p:cNvPr>
              <p:cNvPicPr/>
              <p:nvPr/>
            </p:nvPicPr>
            <p:blipFill>
              <a:blip r:embed="rId211"/>
              <a:stretch>
                <a:fillRect/>
              </a:stretch>
            </p:blipFill>
            <p:spPr>
              <a:xfrm>
                <a:off x="9046970" y="2774720"/>
                <a:ext cx="59220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459" name="Ink 458">
                <a:extLst>
                  <a:ext uri="{FF2B5EF4-FFF2-40B4-BE49-F238E27FC236}">
                    <a16:creationId xmlns:a16="http://schemas.microsoft.com/office/drawing/2014/main" id="{C26E7B22-EFFB-B449-84B5-12D03517118B}"/>
                  </a:ext>
                </a:extLst>
              </p14:cNvPr>
              <p14:cNvContentPartPr/>
              <p14:nvPr/>
            </p14:nvContentPartPr>
            <p14:xfrm>
              <a:off x="9140930" y="4630520"/>
              <a:ext cx="731880" cy="34560"/>
            </p14:xfrm>
          </p:contentPart>
        </mc:Choice>
        <mc:Fallback xmlns="">
          <p:pic>
            <p:nvPicPr>
              <p:cNvPr id="459" name="Ink 458">
                <a:extLst>
                  <a:ext uri="{FF2B5EF4-FFF2-40B4-BE49-F238E27FC236}">
                    <a16:creationId xmlns:a16="http://schemas.microsoft.com/office/drawing/2014/main" id="{C26E7B22-EFFB-B449-84B5-12D03517118B}"/>
                  </a:ext>
                </a:extLst>
              </p:cNvPr>
              <p:cNvPicPr/>
              <p:nvPr/>
            </p:nvPicPr>
            <p:blipFill>
              <a:blip r:embed="rId307"/>
              <a:stretch>
                <a:fillRect/>
              </a:stretch>
            </p:blipFill>
            <p:spPr>
              <a:xfrm>
                <a:off x="9086903" y="4521383"/>
                <a:ext cx="839573" cy="25247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460" name="Ink 459">
                <a:extLst>
                  <a:ext uri="{FF2B5EF4-FFF2-40B4-BE49-F238E27FC236}">
                    <a16:creationId xmlns:a16="http://schemas.microsoft.com/office/drawing/2014/main" id="{77270CBC-7587-7F4B-8A7F-708A6AB84053}"/>
                  </a:ext>
                </a:extLst>
              </p14:cNvPr>
              <p14:cNvContentPartPr/>
              <p14:nvPr/>
            </p14:nvContentPartPr>
            <p14:xfrm>
              <a:off x="7639010" y="4637360"/>
              <a:ext cx="946440" cy="20880"/>
            </p14:xfrm>
          </p:contentPart>
        </mc:Choice>
        <mc:Fallback xmlns="">
          <p:pic>
            <p:nvPicPr>
              <p:cNvPr id="460" name="Ink 459">
                <a:extLst>
                  <a:ext uri="{FF2B5EF4-FFF2-40B4-BE49-F238E27FC236}">
                    <a16:creationId xmlns:a16="http://schemas.microsoft.com/office/drawing/2014/main" id="{77270CBC-7587-7F4B-8A7F-708A6AB84053}"/>
                  </a:ext>
                </a:extLst>
              </p:cNvPr>
              <p:cNvPicPr/>
              <p:nvPr/>
            </p:nvPicPr>
            <p:blipFill>
              <a:blip r:embed="rId309"/>
              <a:stretch>
                <a:fillRect/>
              </a:stretch>
            </p:blipFill>
            <p:spPr>
              <a:xfrm>
                <a:off x="7585010" y="4527465"/>
                <a:ext cx="1054080" cy="240303"/>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461" name="Ink 460">
                <a:extLst>
                  <a:ext uri="{FF2B5EF4-FFF2-40B4-BE49-F238E27FC236}">
                    <a16:creationId xmlns:a16="http://schemas.microsoft.com/office/drawing/2014/main" id="{D560E1F2-2E55-3B43-A8D1-758D8F601D0D}"/>
                  </a:ext>
                </a:extLst>
              </p14:cNvPr>
              <p14:cNvContentPartPr/>
              <p14:nvPr/>
            </p14:nvContentPartPr>
            <p14:xfrm>
              <a:off x="7724510" y="4695320"/>
              <a:ext cx="990360" cy="61920"/>
            </p14:xfrm>
          </p:contentPart>
        </mc:Choice>
        <mc:Fallback>
          <p:pic>
            <p:nvPicPr>
              <p:cNvPr id="461" name="Ink 460">
                <a:extLst>
                  <a:ext uri="{FF2B5EF4-FFF2-40B4-BE49-F238E27FC236}">
                    <a16:creationId xmlns:a16="http://schemas.microsoft.com/office/drawing/2014/main" id="{D560E1F2-2E55-3B43-A8D1-758D8F601D0D}"/>
                  </a:ext>
                </a:extLst>
              </p:cNvPr>
              <p:cNvPicPr/>
              <p:nvPr/>
            </p:nvPicPr>
            <p:blipFill>
              <a:blip r:embed="rId311"/>
              <a:stretch>
                <a:fillRect/>
              </a:stretch>
            </p:blipFill>
            <p:spPr>
              <a:xfrm>
                <a:off x="7670510" y="4586688"/>
                <a:ext cx="1098000" cy="278821"/>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462" name="Ink 461">
                <a:extLst>
                  <a:ext uri="{FF2B5EF4-FFF2-40B4-BE49-F238E27FC236}">
                    <a16:creationId xmlns:a16="http://schemas.microsoft.com/office/drawing/2014/main" id="{F0B49174-3407-2541-B294-DFFDF26F00E2}"/>
                  </a:ext>
                </a:extLst>
              </p14:cNvPr>
              <p14:cNvContentPartPr/>
              <p14:nvPr/>
            </p14:nvContentPartPr>
            <p14:xfrm>
              <a:off x="7672490" y="5347640"/>
              <a:ext cx="677160" cy="27720"/>
            </p14:xfrm>
          </p:contentPart>
        </mc:Choice>
        <mc:Fallback xmlns="">
          <p:pic>
            <p:nvPicPr>
              <p:cNvPr id="462" name="Ink 461">
                <a:extLst>
                  <a:ext uri="{FF2B5EF4-FFF2-40B4-BE49-F238E27FC236}">
                    <a16:creationId xmlns:a16="http://schemas.microsoft.com/office/drawing/2014/main" id="{F0B49174-3407-2541-B294-DFFDF26F00E2}"/>
                  </a:ext>
                </a:extLst>
              </p:cNvPr>
              <p:cNvPicPr/>
              <p:nvPr/>
            </p:nvPicPr>
            <p:blipFill>
              <a:blip r:embed="rId313"/>
              <a:stretch>
                <a:fillRect/>
              </a:stretch>
            </p:blipFill>
            <p:spPr>
              <a:xfrm>
                <a:off x="7618490" y="5239640"/>
                <a:ext cx="7848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463" name="Ink 462">
                <a:extLst>
                  <a:ext uri="{FF2B5EF4-FFF2-40B4-BE49-F238E27FC236}">
                    <a16:creationId xmlns:a16="http://schemas.microsoft.com/office/drawing/2014/main" id="{C2A710DE-0B00-9644-A5FD-F0932202ED7B}"/>
                  </a:ext>
                </a:extLst>
              </p14:cNvPr>
              <p14:cNvContentPartPr/>
              <p14:nvPr/>
            </p14:nvContentPartPr>
            <p14:xfrm>
              <a:off x="9120770" y="5360960"/>
              <a:ext cx="577800" cy="27720"/>
            </p14:xfrm>
          </p:contentPart>
        </mc:Choice>
        <mc:Fallback xmlns="">
          <p:pic>
            <p:nvPicPr>
              <p:cNvPr id="463" name="Ink 462">
                <a:extLst>
                  <a:ext uri="{FF2B5EF4-FFF2-40B4-BE49-F238E27FC236}">
                    <a16:creationId xmlns:a16="http://schemas.microsoft.com/office/drawing/2014/main" id="{C2A710DE-0B00-9644-A5FD-F0932202ED7B}"/>
                  </a:ext>
                </a:extLst>
              </p:cNvPr>
              <p:cNvPicPr/>
              <p:nvPr/>
            </p:nvPicPr>
            <p:blipFill>
              <a:blip r:embed="rId315"/>
              <a:stretch>
                <a:fillRect/>
              </a:stretch>
            </p:blipFill>
            <p:spPr>
              <a:xfrm>
                <a:off x="9066770" y="5252960"/>
                <a:ext cx="68544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464" name="Ink 463">
                <a:extLst>
                  <a:ext uri="{FF2B5EF4-FFF2-40B4-BE49-F238E27FC236}">
                    <a16:creationId xmlns:a16="http://schemas.microsoft.com/office/drawing/2014/main" id="{21E4503D-3D7D-CC46-ABD0-910D84D17587}"/>
                  </a:ext>
                </a:extLst>
              </p14:cNvPr>
              <p14:cNvContentPartPr/>
              <p14:nvPr/>
            </p14:nvContentPartPr>
            <p14:xfrm>
              <a:off x="9100250" y="6037040"/>
              <a:ext cx="591480" cy="20880"/>
            </p14:xfrm>
          </p:contentPart>
        </mc:Choice>
        <mc:Fallback xmlns="">
          <p:pic>
            <p:nvPicPr>
              <p:cNvPr id="464" name="Ink 463">
                <a:extLst>
                  <a:ext uri="{FF2B5EF4-FFF2-40B4-BE49-F238E27FC236}">
                    <a16:creationId xmlns:a16="http://schemas.microsoft.com/office/drawing/2014/main" id="{21E4503D-3D7D-CC46-ABD0-910D84D17587}"/>
                  </a:ext>
                </a:extLst>
              </p:cNvPr>
              <p:cNvPicPr/>
              <p:nvPr/>
            </p:nvPicPr>
            <p:blipFill>
              <a:blip r:embed="rId317"/>
              <a:stretch>
                <a:fillRect/>
              </a:stretch>
            </p:blipFill>
            <p:spPr>
              <a:xfrm>
                <a:off x="9046250" y="5929040"/>
                <a:ext cx="69912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491" name="Ink 490">
                <a:extLst>
                  <a:ext uri="{FF2B5EF4-FFF2-40B4-BE49-F238E27FC236}">
                    <a16:creationId xmlns:a16="http://schemas.microsoft.com/office/drawing/2014/main" id="{0C5D2D03-8EFD-6C43-AA23-146F8B265422}"/>
                  </a:ext>
                </a:extLst>
              </p14:cNvPr>
              <p14:cNvContentPartPr/>
              <p14:nvPr/>
            </p14:nvContentPartPr>
            <p14:xfrm>
              <a:off x="9059210" y="3702080"/>
              <a:ext cx="1004040" cy="389520"/>
            </p14:xfrm>
          </p:contentPart>
        </mc:Choice>
        <mc:Fallback xmlns="">
          <p:pic>
            <p:nvPicPr>
              <p:cNvPr id="491" name="Ink 490">
                <a:extLst>
                  <a:ext uri="{FF2B5EF4-FFF2-40B4-BE49-F238E27FC236}">
                    <a16:creationId xmlns:a16="http://schemas.microsoft.com/office/drawing/2014/main" id="{0C5D2D03-8EFD-6C43-AA23-146F8B265422}"/>
                  </a:ext>
                </a:extLst>
              </p:cNvPr>
              <p:cNvPicPr/>
              <p:nvPr/>
            </p:nvPicPr>
            <p:blipFill>
              <a:blip r:embed="rId361"/>
              <a:stretch>
                <a:fillRect/>
              </a:stretch>
            </p:blipFill>
            <p:spPr>
              <a:xfrm>
                <a:off x="9005210" y="3594080"/>
                <a:ext cx="1111680" cy="605160"/>
              </a:xfrm>
              <a:prstGeom prst="rect">
                <a:avLst/>
              </a:prstGeom>
            </p:spPr>
          </p:pic>
        </mc:Fallback>
      </mc:AlternateContent>
      <p:sp>
        <p:nvSpPr>
          <p:cNvPr id="696" name="Straight Connector 695">
            <a:extLst>
              <a:ext uri="{FF2B5EF4-FFF2-40B4-BE49-F238E27FC236}">
                <a16:creationId xmlns:a16="http://schemas.microsoft.com/office/drawing/2014/main" id="{69588CC1-A727-42DA-B834-7D4AC37F98B3}"/>
              </a:ext>
            </a:extLst>
          </p:cNvPr>
          <p:cNvSpPr/>
          <p:nvPr/>
        </p:nvSpPr>
        <p:spPr>
          <a:xfrm rot="-9334903">
            <a:off x="6576855" y="3472920"/>
            <a:ext cx="2560320" cy="0"/>
          </a:xfrm>
          <a:prstGeom prst="line">
            <a:avLst/>
          </a:prstGeom>
          <a:solidFill>
            <a:srgbClr val="000000">
              <a:alpha val="5000"/>
            </a:srgbClr>
          </a:solidFill>
          <a:ln w="30856">
            <a:solidFill>
              <a:srgbClr val="000000"/>
            </a:solidFill>
            <a:tailEnd type="arrow"/>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sp>
        <p:nvSpPr>
          <p:cNvPr id="686" name="Straight Connector 685">
            <a:extLst>
              <a:ext uri="{FF2B5EF4-FFF2-40B4-BE49-F238E27FC236}">
                <a16:creationId xmlns:a16="http://schemas.microsoft.com/office/drawing/2014/main" id="{EA695A19-7D6F-4734-A60A-1B993EAA077C}"/>
              </a:ext>
            </a:extLst>
          </p:cNvPr>
          <p:cNvSpPr/>
          <p:nvPr/>
        </p:nvSpPr>
        <p:spPr>
          <a:xfrm rot="1698726">
            <a:off x="3710887" y="3784496"/>
            <a:ext cx="1388266" cy="58279"/>
          </a:xfrm>
          <a:prstGeom prst="line">
            <a:avLst/>
          </a:prstGeom>
          <a:solidFill>
            <a:srgbClr val="000000">
              <a:alpha val="5000"/>
            </a:srgbClr>
          </a:solidFill>
          <a:ln w="30856">
            <a:solidFill>
              <a:srgbClr val="000000"/>
            </a:solidFill>
            <a:tailEnd type="arrow"/>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sp>
        <p:nvSpPr>
          <p:cNvPr id="674" name="Straight Connector 673">
            <a:extLst>
              <a:ext uri="{FF2B5EF4-FFF2-40B4-BE49-F238E27FC236}">
                <a16:creationId xmlns:a16="http://schemas.microsoft.com/office/drawing/2014/main" id="{C9E2FA4F-C5EB-4E91-BF11-B70214E6AC0A}"/>
              </a:ext>
            </a:extLst>
          </p:cNvPr>
          <p:cNvSpPr/>
          <p:nvPr/>
        </p:nvSpPr>
        <p:spPr>
          <a:xfrm rot="-2319781">
            <a:off x="3163114" y="2669412"/>
            <a:ext cx="1256548" cy="222037"/>
          </a:xfrm>
          <a:prstGeom prst="line">
            <a:avLst/>
          </a:prstGeom>
          <a:solidFill>
            <a:srgbClr val="000000">
              <a:alpha val="5000"/>
            </a:srgbClr>
          </a:solidFill>
          <a:ln w="30856">
            <a:solidFill>
              <a:srgbClr val="000000"/>
            </a:solidFill>
            <a:tailEnd type="arrow"/>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sp>
        <p:nvSpPr>
          <p:cNvPr id="664" name="TextBox 663">
            <a:extLst>
              <a:ext uri="{FF2B5EF4-FFF2-40B4-BE49-F238E27FC236}">
                <a16:creationId xmlns:a16="http://schemas.microsoft.com/office/drawing/2014/main" id="{085553BF-4802-46C9-B47C-3CAE12EF6A49}"/>
              </a:ext>
            </a:extLst>
          </p:cNvPr>
          <p:cNvSpPr txBox="1"/>
          <p:nvPr/>
        </p:nvSpPr>
        <p:spPr>
          <a:xfrm>
            <a:off x="5195285" y="3424378"/>
            <a:ext cx="1446230" cy="323165"/>
          </a:xfrm>
          <a:prstGeom prst="rect">
            <a:avLst/>
          </a:prstGeom>
          <a:noFill/>
        </p:spPr>
        <p:txBody>
          <a:bodyPr wrap="none" rtlCol="0" anchor="ctr" anchorCtr="1">
            <a:spAutoFit/>
          </a:bodyPr>
          <a:lstStyle/>
          <a:p>
            <a:pPr algn="ctr"/>
            <a:r>
              <a:rPr lang="en-US" sz="1500">
                <a:solidFill>
                  <a:srgbClr val="000000"/>
                </a:solidFill>
              </a:rPr>
              <a:t>with influencers</a:t>
            </a:r>
          </a:p>
        </p:txBody>
      </p:sp>
      <p:sp>
        <p:nvSpPr>
          <p:cNvPr id="620" name="TextBox 619">
            <a:extLst>
              <a:ext uri="{FF2B5EF4-FFF2-40B4-BE49-F238E27FC236}">
                <a16:creationId xmlns:a16="http://schemas.microsoft.com/office/drawing/2014/main" id="{4808CFF9-3F37-4409-B169-31568C050EAB}"/>
              </a:ext>
            </a:extLst>
          </p:cNvPr>
          <p:cNvSpPr txBox="1"/>
          <p:nvPr/>
        </p:nvSpPr>
        <p:spPr>
          <a:xfrm>
            <a:off x="4976241" y="3203292"/>
            <a:ext cx="1194558" cy="307777"/>
          </a:xfrm>
          <a:prstGeom prst="rect">
            <a:avLst/>
          </a:prstGeom>
          <a:noFill/>
        </p:spPr>
        <p:txBody>
          <a:bodyPr wrap="none" rtlCol="0" anchor="ctr" anchorCtr="1">
            <a:spAutoFit/>
          </a:bodyPr>
          <a:lstStyle/>
          <a:p>
            <a:pPr algn="ctr"/>
            <a:r>
              <a:rPr lang="en-US" sz="1400">
                <a:solidFill>
                  <a:srgbClr val="000000"/>
                </a:solidFill>
              </a:rPr>
              <a:t>want to wonk</a:t>
            </a:r>
          </a:p>
        </p:txBody>
      </p:sp>
      <p:sp>
        <p:nvSpPr>
          <p:cNvPr id="594" name="TextBox 593">
            <a:extLst>
              <a:ext uri="{FF2B5EF4-FFF2-40B4-BE49-F238E27FC236}">
                <a16:creationId xmlns:a16="http://schemas.microsoft.com/office/drawing/2014/main" id="{61C2A341-C9DF-4787-8DF2-362E9E29F213}"/>
              </a:ext>
            </a:extLst>
          </p:cNvPr>
          <p:cNvSpPr txBox="1"/>
          <p:nvPr/>
        </p:nvSpPr>
        <p:spPr>
          <a:xfrm>
            <a:off x="5069051" y="2990217"/>
            <a:ext cx="1418978" cy="323165"/>
          </a:xfrm>
          <a:prstGeom prst="rect">
            <a:avLst/>
          </a:prstGeom>
          <a:noFill/>
        </p:spPr>
        <p:txBody>
          <a:bodyPr wrap="none" rtlCol="0" anchor="ctr" anchorCtr="1">
            <a:spAutoFit/>
          </a:bodyPr>
          <a:lstStyle/>
          <a:p>
            <a:pPr algn="ctr"/>
            <a:r>
              <a:rPr lang="en-US" sz="1500">
                <a:solidFill>
                  <a:srgbClr val="000000"/>
                </a:solidFill>
              </a:rPr>
              <a:t>why companies</a:t>
            </a:r>
          </a:p>
        </p:txBody>
      </p:sp>
      <p:sp>
        <p:nvSpPr>
          <p:cNvPr id="562" name="TextBox 561">
            <a:extLst>
              <a:ext uri="{FF2B5EF4-FFF2-40B4-BE49-F238E27FC236}">
                <a16:creationId xmlns:a16="http://schemas.microsoft.com/office/drawing/2014/main" id="{CE8BFA75-4A22-4AFA-86CF-B429010BDB1D}"/>
              </a:ext>
            </a:extLst>
          </p:cNvPr>
          <p:cNvSpPr txBox="1"/>
          <p:nvPr/>
        </p:nvSpPr>
        <p:spPr>
          <a:xfrm>
            <a:off x="5183689" y="2744075"/>
            <a:ext cx="1122423" cy="323165"/>
          </a:xfrm>
          <a:prstGeom prst="rect">
            <a:avLst/>
          </a:prstGeom>
          <a:noFill/>
        </p:spPr>
        <p:txBody>
          <a:bodyPr wrap="none" rtlCol="0" anchor="ctr" anchorCtr="1">
            <a:spAutoFit/>
          </a:bodyPr>
          <a:lstStyle/>
          <a:p>
            <a:pPr algn="ctr"/>
            <a:r>
              <a:rPr lang="en-US" sz="1500">
                <a:solidFill>
                  <a:srgbClr val="000000"/>
                </a:solidFill>
              </a:rPr>
              <a:t>emphasizes</a:t>
            </a:r>
          </a:p>
        </p:txBody>
      </p:sp>
      <p:sp>
        <p:nvSpPr>
          <p:cNvPr id="339" name="TextBox 338">
            <a:extLst>
              <a:ext uri="{FF2B5EF4-FFF2-40B4-BE49-F238E27FC236}">
                <a16:creationId xmlns:a16="http://schemas.microsoft.com/office/drawing/2014/main" id="{DB6247D8-845D-4CC0-A102-411323232E75}"/>
              </a:ext>
            </a:extLst>
          </p:cNvPr>
          <p:cNvSpPr txBox="1"/>
          <p:nvPr/>
        </p:nvSpPr>
        <p:spPr>
          <a:xfrm>
            <a:off x="4351323" y="2222698"/>
            <a:ext cx="744114" cy="323165"/>
          </a:xfrm>
          <a:prstGeom prst="rect">
            <a:avLst/>
          </a:prstGeom>
          <a:noFill/>
        </p:spPr>
        <p:txBody>
          <a:bodyPr wrap="none" rtlCol="0" anchor="ctr" anchorCtr="1">
            <a:spAutoFit/>
          </a:bodyPr>
          <a:lstStyle/>
          <a:p>
            <a:pPr algn="ctr"/>
            <a:r>
              <a:rPr lang="en-US" sz="1500">
                <a:solidFill>
                  <a:srgbClr val="000000"/>
                </a:solidFill>
              </a:rPr>
              <a:t>limited</a:t>
            </a:r>
          </a:p>
        </p:txBody>
      </p:sp>
      <p:sp>
        <p:nvSpPr>
          <p:cNvPr id="3" name="TextBox 2">
            <a:extLst>
              <a:ext uri="{FF2B5EF4-FFF2-40B4-BE49-F238E27FC236}">
                <a16:creationId xmlns:a16="http://schemas.microsoft.com/office/drawing/2014/main" id="{351F088A-579F-2E47-91DF-B463DBF485F0}"/>
              </a:ext>
            </a:extLst>
          </p:cNvPr>
          <p:cNvSpPr txBox="1"/>
          <p:nvPr/>
        </p:nvSpPr>
        <p:spPr>
          <a:xfrm>
            <a:off x="4426474" y="4210341"/>
            <a:ext cx="2079171" cy="1477328"/>
          </a:xfrm>
          <a:prstGeom prst="rect">
            <a:avLst/>
          </a:prstGeom>
          <a:noFill/>
        </p:spPr>
        <p:txBody>
          <a:bodyPr wrap="square" rtlCol="0">
            <a:spAutoFit/>
          </a:bodyPr>
          <a:lstStyle/>
          <a:p>
            <a:r>
              <a:rPr lang="en-US" dirty="0"/>
              <a:t>Cropped so that we don’t see the full spectrum of the place they are visiting</a:t>
            </a:r>
          </a:p>
        </p:txBody>
      </p:sp>
      <p:sp>
        <p:nvSpPr>
          <p:cNvPr id="4" name="TextBox 3">
            <a:extLst>
              <a:ext uri="{FF2B5EF4-FFF2-40B4-BE49-F238E27FC236}">
                <a16:creationId xmlns:a16="http://schemas.microsoft.com/office/drawing/2014/main" id="{04B8F193-299A-FE4A-9FA0-9D283FCE4FEB}"/>
              </a:ext>
            </a:extLst>
          </p:cNvPr>
          <p:cNvSpPr txBox="1"/>
          <p:nvPr/>
        </p:nvSpPr>
        <p:spPr>
          <a:xfrm>
            <a:off x="1258949" y="5149075"/>
            <a:ext cx="2873136" cy="646331"/>
          </a:xfrm>
          <a:prstGeom prst="rect">
            <a:avLst/>
          </a:prstGeom>
          <a:noFill/>
        </p:spPr>
        <p:txBody>
          <a:bodyPr wrap="square" rtlCol="0">
            <a:spAutoFit/>
          </a:bodyPr>
          <a:lstStyle/>
          <a:p>
            <a:r>
              <a:rPr lang="en-US" dirty="0"/>
              <a:t>Only seeing image through those persons eyes</a:t>
            </a:r>
          </a:p>
        </p:txBody>
      </p:sp>
      <p:sp>
        <p:nvSpPr>
          <p:cNvPr id="5" name="TextBox 4">
            <a:extLst>
              <a:ext uri="{FF2B5EF4-FFF2-40B4-BE49-F238E27FC236}">
                <a16:creationId xmlns:a16="http://schemas.microsoft.com/office/drawing/2014/main" id="{E23EC6E5-F8AE-E14B-B119-CEE2D0BCD452}"/>
              </a:ext>
            </a:extLst>
          </p:cNvPr>
          <p:cNvSpPr txBox="1"/>
          <p:nvPr/>
        </p:nvSpPr>
        <p:spPr>
          <a:xfrm>
            <a:off x="10216986" y="2379774"/>
            <a:ext cx="1730829" cy="1477328"/>
          </a:xfrm>
          <a:prstGeom prst="rect">
            <a:avLst/>
          </a:prstGeom>
          <a:noFill/>
        </p:spPr>
        <p:txBody>
          <a:bodyPr wrap="square" rtlCol="0">
            <a:spAutoFit/>
          </a:bodyPr>
          <a:lstStyle/>
          <a:p>
            <a:r>
              <a:rPr lang="en-US" dirty="0"/>
              <a:t>Constant desire to share where we are/ best parts of our lives</a:t>
            </a:r>
          </a:p>
        </p:txBody>
      </p:sp>
      <p:sp>
        <p:nvSpPr>
          <p:cNvPr id="6" name="TextBox 5">
            <a:extLst>
              <a:ext uri="{FF2B5EF4-FFF2-40B4-BE49-F238E27FC236}">
                <a16:creationId xmlns:a16="http://schemas.microsoft.com/office/drawing/2014/main" id="{0E456913-6172-FE47-A14E-DC6D849826B1}"/>
              </a:ext>
            </a:extLst>
          </p:cNvPr>
          <p:cNvSpPr txBox="1"/>
          <p:nvPr/>
        </p:nvSpPr>
        <p:spPr>
          <a:xfrm>
            <a:off x="10383970" y="5226004"/>
            <a:ext cx="1436914" cy="923330"/>
          </a:xfrm>
          <a:prstGeom prst="rect">
            <a:avLst/>
          </a:prstGeom>
          <a:noFill/>
        </p:spPr>
        <p:txBody>
          <a:bodyPr wrap="square" rtlCol="0">
            <a:spAutoFit/>
          </a:bodyPr>
          <a:lstStyle/>
          <a:p>
            <a:r>
              <a:rPr lang="en-US" dirty="0"/>
              <a:t>Shows a heavy reliance </a:t>
            </a:r>
          </a:p>
        </p:txBody>
      </p:sp>
      <p:cxnSp>
        <p:nvCxnSpPr>
          <p:cNvPr id="9" name="Straight Connector 8">
            <a:extLst>
              <a:ext uri="{FF2B5EF4-FFF2-40B4-BE49-F238E27FC236}">
                <a16:creationId xmlns:a16="http://schemas.microsoft.com/office/drawing/2014/main" id="{F75089DC-D41A-9143-818E-2A2D767238B8}"/>
              </a:ext>
            </a:extLst>
          </p:cNvPr>
          <p:cNvCxnSpPr/>
          <p:nvPr/>
        </p:nvCxnSpPr>
        <p:spPr>
          <a:xfrm>
            <a:off x="9698570" y="4719800"/>
            <a:ext cx="730617" cy="812160"/>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5860305C-4D19-1C41-9EB5-ED6E8D853E17}"/>
              </a:ext>
            </a:extLst>
          </p:cNvPr>
          <p:cNvCxnSpPr/>
          <p:nvPr/>
        </p:nvCxnSpPr>
        <p:spPr>
          <a:xfrm>
            <a:off x="8219690" y="4900081"/>
            <a:ext cx="2209497" cy="880233"/>
          </a:xfrm>
          <a:prstGeom prst="line">
            <a:avLst/>
          </a:prstGeom>
        </p:spPr>
        <p:style>
          <a:lnRef idx="2">
            <a:schemeClr val="dk1"/>
          </a:lnRef>
          <a:fillRef idx="0">
            <a:schemeClr val="dk1"/>
          </a:fillRef>
          <a:effectRef idx="1">
            <a:schemeClr val="dk1"/>
          </a:effectRef>
          <a:fontRef idx="minor">
            <a:schemeClr val="tx1"/>
          </a:fontRef>
        </p:style>
      </p:cxnSp>
      <p:cxnSp>
        <p:nvCxnSpPr>
          <p:cNvPr id="17" name="Straight Connector 16">
            <a:extLst>
              <a:ext uri="{FF2B5EF4-FFF2-40B4-BE49-F238E27FC236}">
                <a16:creationId xmlns:a16="http://schemas.microsoft.com/office/drawing/2014/main" id="{E983DC18-E3B1-ED49-98B8-4FE9F2330A9F}"/>
              </a:ext>
            </a:extLst>
          </p:cNvPr>
          <p:cNvCxnSpPr/>
          <p:nvPr/>
        </p:nvCxnSpPr>
        <p:spPr>
          <a:xfrm flipV="1">
            <a:off x="9698570" y="6037040"/>
            <a:ext cx="730617" cy="20880"/>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DCF0E8B7-2FC7-A34C-9904-204F188CB3BB}"/>
              </a:ext>
            </a:extLst>
          </p:cNvPr>
          <p:cNvCxnSpPr>
            <a:endCxn id="6" idx="1"/>
          </p:cNvCxnSpPr>
          <p:nvPr/>
        </p:nvCxnSpPr>
        <p:spPr>
          <a:xfrm>
            <a:off x="8219690" y="5374820"/>
            <a:ext cx="2164280" cy="312849"/>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a:extLst>
              <a:ext uri="{FF2B5EF4-FFF2-40B4-BE49-F238E27FC236}">
                <a16:creationId xmlns:a16="http://schemas.microsoft.com/office/drawing/2014/main" id="{10EDD574-8D22-4747-9550-08E4BB458F16}"/>
              </a:ext>
            </a:extLst>
          </p:cNvPr>
          <p:cNvCxnSpPr/>
          <p:nvPr/>
        </p:nvCxnSpPr>
        <p:spPr>
          <a:xfrm>
            <a:off x="9698570" y="5360960"/>
            <a:ext cx="730617" cy="170284"/>
          </a:xfrm>
          <a:prstGeom prst="line">
            <a:avLst/>
          </a:prstGeom>
        </p:spPr>
        <p:style>
          <a:lnRef idx="2">
            <a:schemeClr val="dk1"/>
          </a:lnRef>
          <a:fillRef idx="0">
            <a:schemeClr val="dk1"/>
          </a:fillRef>
          <a:effectRef idx="1">
            <a:schemeClr val="dk1"/>
          </a:effectRef>
          <a:fontRef idx="minor">
            <a:schemeClr val="tx1"/>
          </a:fontRef>
        </p:style>
      </p:cxnSp>
      <p:cxnSp>
        <p:nvCxnSpPr>
          <p:cNvPr id="23" name="Straight Connector 22">
            <a:extLst>
              <a:ext uri="{FF2B5EF4-FFF2-40B4-BE49-F238E27FC236}">
                <a16:creationId xmlns:a16="http://schemas.microsoft.com/office/drawing/2014/main" id="{B74275B5-72C1-2144-94A3-D9CD1C1DC0FD}"/>
              </a:ext>
            </a:extLst>
          </p:cNvPr>
          <p:cNvCxnSpPr/>
          <p:nvPr/>
        </p:nvCxnSpPr>
        <p:spPr>
          <a:xfrm flipV="1">
            <a:off x="2315446" y="4168499"/>
            <a:ext cx="177984" cy="912909"/>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25656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0D18C-506D-9148-8F83-482BD72A91B6}"/>
              </a:ext>
            </a:extLst>
          </p:cNvPr>
          <p:cNvSpPr>
            <a:spLocks noGrp="1"/>
          </p:cNvSpPr>
          <p:nvPr>
            <p:ph type="title"/>
          </p:nvPr>
        </p:nvSpPr>
        <p:spPr>
          <a:xfrm>
            <a:off x="921048" y="-662150"/>
            <a:ext cx="7197843" cy="1705060"/>
          </a:xfrm>
        </p:spPr>
        <p:txBody>
          <a:bodyPr/>
          <a:lstStyle/>
          <a:p>
            <a:r>
              <a:rPr lang="en-US" dirty="0"/>
              <a:t>MAIN INVESTIGATION: RITZ CARLTON </a:t>
            </a:r>
          </a:p>
        </p:txBody>
      </p:sp>
      <p:sp>
        <p:nvSpPr>
          <p:cNvPr id="4" name="Text Placeholder 3">
            <a:extLst>
              <a:ext uri="{FF2B5EF4-FFF2-40B4-BE49-F238E27FC236}">
                <a16:creationId xmlns:a16="http://schemas.microsoft.com/office/drawing/2014/main" id="{E99B358F-EE67-2A4F-92B1-A80611473235}"/>
              </a:ext>
            </a:extLst>
          </p:cNvPr>
          <p:cNvSpPr>
            <a:spLocks noGrp="1"/>
          </p:cNvSpPr>
          <p:nvPr>
            <p:ph type="body" sz="half" idx="2"/>
          </p:nvPr>
        </p:nvSpPr>
        <p:spPr>
          <a:xfrm>
            <a:off x="512227" y="3599965"/>
            <a:ext cx="2731183" cy="1718221"/>
          </a:xfrm>
        </p:spPr>
        <p:txBody>
          <a:bodyPr>
            <a:noAutofit/>
          </a:bodyPr>
          <a:lstStyle/>
          <a:p>
            <a:pPr marL="285750" indent="-285750">
              <a:buFontTx/>
              <a:buChar char="-"/>
            </a:pPr>
            <a:r>
              <a:rPr lang="en-US" sz="1400" b="1"/>
              <a:t>The Ritz Carlton has begun to utilize the growing popularity in social media, which can be seen through their artfully crafted instagram. </a:t>
            </a:r>
          </a:p>
        </p:txBody>
      </p:sp>
      <p:pic>
        <p:nvPicPr>
          <p:cNvPr id="34" name="Picture 33">
            <a:extLst>
              <a:ext uri="{FF2B5EF4-FFF2-40B4-BE49-F238E27FC236}">
                <a16:creationId xmlns:a16="http://schemas.microsoft.com/office/drawing/2014/main" id="{214E352D-72AB-E043-B79D-9156D5D31535}"/>
              </a:ext>
            </a:extLst>
          </p:cNvPr>
          <p:cNvPicPr>
            <a:picLocks noChangeAspect="1"/>
          </p:cNvPicPr>
          <p:nvPr/>
        </p:nvPicPr>
        <p:blipFill>
          <a:blip r:embed="rId2"/>
          <a:stretch>
            <a:fillRect/>
          </a:stretch>
        </p:blipFill>
        <p:spPr>
          <a:xfrm>
            <a:off x="7692169" y="1140603"/>
            <a:ext cx="2205966" cy="4576794"/>
          </a:xfrm>
          <a:prstGeom prst="rect">
            <a:avLst/>
          </a:prstGeom>
        </p:spPr>
      </p:pic>
      <p:pic>
        <p:nvPicPr>
          <p:cNvPr id="37" name="Picture 36">
            <a:extLst>
              <a:ext uri="{FF2B5EF4-FFF2-40B4-BE49-F238E27FC236}">
                <a16:creationId xmlns:a16="http://schemas.microsoft.com/office/drawing/2014/main" id="{2411B7F3-160D-1841-A02F-A37ECB2CACCD}"/>
              </a:ext>
            </a:extLst>
          </p:cNvPr>
          <p:cNvPicPr>
            <a:picLocks noChangeAspect="1"/>
          </p:cNvPicPr>
          <p:nvPr/>
        </p:nvPicPr>
        <p:blipFill>
          <a:blip r:embed="rId3"/>
          <a:stretch>
            <a:fillRect/>
          </a:stretch>
        </p:blipFill>
        <p:spPr>
          <a:xfrm>
            <a:off x="3198171" y="2213097"/>
            <a:ext cx="2966486" cy="4491958"/>
          </a:xfrm>
          <a:prstGeom prst="rect">
            <a:avLst/>
          </a:prstGeom>
        </p:spPr>
      </p:pic>
      <mc:AlternateContent xmlns:mc="http://schemas.openxmlformats.org/markup-compatibility/2006" xmlns:p14="http://schemas.microsoft.com/office/powerpoint/2010/main">
        <mc:Choice Requires="p14">
          <p:contentPart p14:bwMode="auto" r:id="rId4">
            <p14:nvContentPartPr>
              <p14:cNvPr id="40" name="Ink 39">
                <a:extLst>
                  <a:ext uri="{FF2B5EF4-FFF2-40B4-BE49-F238E27FC236}">
                    <a16:creationId xmlns:a16="http://schemas.microsoft.com/office/drawing/2014/main" id="{AD52F576-AEA8-5A44-93A1-29C168FBF464}"/>
                  </a:ext>
                </a:extLst>
              </p14:cNvPr>
              <p14:cNvContentPartPr/>
              <p14:nvPr/>
            </p14:nvContentPartPr>
            <p14:xfrm>
              <a:off x="5229890" y="5340800"/>
              <a:ext cx="430560" cy="41400"/>
            </p14:xfrm>
          </p:contentPart>
        </mc:Choice>
        <mc:Fallback xmlns="">
          <p:pic>
            <p:nvPicPr>
              <p:cNvPr id="40" name="Ink 39">
                <a:extLst>
                  <a:ext uri="{FF2B5EF4-FFF2-40B4-BE49-F238E27FC236}">
                    <a16:creationId xmlns:a16="http://schemas.microsoft.com/office/drawing/2014/main" id="{AD52F576-AEA8-5A44-93A1-29C168FBF464}"/>
                  </a:ext>
                </a:extLst>
              </p:cNvPr>
              <p:cNvPicPr/>
              <p:nvPr/>
            </p:nvPicPr>
            <p:blipFill>
              <a:blip r:embed="rId5"/>
              <a:stretch>
                <a:fillRect/>
              </a:stretch>
            </p:blipFill>
            <p:spPr>
              <a:xfrm>
                <a:off x="5214397" y="5325320"/>
                <a:ext cx="461186"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9" name="Ink 88">
                <a:extLst>
                  <a:ext uri="{FF2B5EF4-FFF2-40B4-BE49-F238E27FC236}">
                    <a16:creationId xmlns:a16="http://schemas.microsoft.com/office/drawing/2014/main" id="{FF48C208-5AFD-CC4A-B6DE-E1060F89A689}"/>
                  </a:ext>
                </a:extLst>
              </p14:cNvPr>
              <p14:cNvContentPartPr/>
              <p14:nvPr/>
            </p14:nvContentPartPr>
            <p14:xfrm>
              <a:off x="4519970" y="5449880"/>
              <a:ext cx="1475280" cy="27720"/>
            </p14:xfrm>
          </p:contentPart>
        </mc:Choice>
        <mc:Fallback xmlns="">
          <p:pic>
            <p:nvPicPr>
              <p:cNvPr id="89" name="Ink 88">
                <a:extLst>
                  <a:ext uri="{FF2B5EF4-FFF2-40B4-BE49-F238E27FC236}">
                    <a16:creationId xmlns:a16="http://schemas.microsoft.com/office/drawing/2014/main" id="{FF48C208-5AFD-CC4A-B6DE-E1060F89A689}"/>
                  </a:ext>
                </a:extLst>
              </p:cNvPr>
              <p:cNvPicPr/>
              <p:nvPr/>
            </p:nvPicPr>
            <p:blipFill>
              <a:blip r:embed="rId7"/>
              <a:stretch>
                <a:fillRect/>
              </a:stretch>
            </p:blipFill>
            <p:spPr>
              <a:xfrm>
                <a:off x="4465970" y="5340459"/>
                <a:ext cx="1582920" cy="246197"/>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0" name="Ink 89">
                <a:extLst>
                  <a:ext uri="{FF2B5EF4-FFF2-40B4-BE49-F238E27FC236}">
                    <a16:creationId xmlns:a16="http://schemas.microsoft.com/office/drawing/2014/main" id="{E8980709-090F-804E-91A7-EE2650782071}"/>
                  </a:ext>
                </a:extLst>
              </p14:cNvPr>
              <p14:cNvContentPartPr/>
              <p14:nvPr/>
            </p14:nvContentPartPr>
            <p14:xfrm>
              <a:off x="3297410" y="5559320"/>
              <a:ext cx="1243080" cy="14040"/>
            </p14:xfrm>
          </p:contentPart>
        </mc:Choice>
        <mc:Fallback xmlns="">
          <p:pic>
            <p:nvPicPr>
              <p:cNvPr id="90" name="Ink 89">
                <a:extLst>
                  <a:ext uri="{FF2B5EF4-FFF2-40B4-BE49-F238E27FC236}">
                    <a16:creationId xmlns:a16="http://schemas.microsoft.com/office/drawing/2014/main" id="{E8980709-090F-804E-91A7-EE2650782071}"/>
                  </a:ext>
                </a:extLst>
              </p:cNvPr>
              <p:cNvPicPr/>
              <p:nvPr/>
            </p:nvPicPr>
            <p:blipFill>
              <a:blip r:embed="rId9"/>
              <a:stretch>
                <a:fillRect/>
              </a:stretch>
            </p:blipFill>
            <p:spPr>
              <a:xfrm>
                <a:off x="3243410" y="5451320"/>
                <a:ext cx="1350720" cy="229680"/>
              </a:xfrm>
              <a:prstGeom prst="rect">
                <a:avLst/>
              </a:prstGeom>
            </p:spPr>
          </p:pic>
        </mc:Fallback>
      </mc:AlternateContent>
      <p:sp>
        <p:nvSpPr>
          <p:cNvPr id="3" name="Rectangle 2">
            <a:extLst>
              <a:ext uri="{FF2B5EF4-FFF2-40B4-BE49-F238E27FC236}">
                <a16:creationId xmlns:a16="http://schemas.microsoft.com/office/drawing/2014/main" id="{7A399B14-F077-374C-94DF-423BBAC4F66F}"/>
              </a:ext>
            </a:extLst>
          </p:cNvPr>
          <p:cNvSpPr/>
          <p:nvPr/>
        </p:nvSpPr>
        <p:spPr>
          <a:xfrm>
            <a:off x="10163297" y="370815"/>
            <a:ext cx="2028703" cy="2031325"/>
          </a:xfrm>
          <a:prstGeom prst="rect">
            <a:avLst/>
          </a:prstGeom>
        </p:spPr>
        <p:txBody>
          <a:bodyPr wrap="square">
            <a:spAutoFit/>
          </a:bodyPr>
          <a:lstStyle/>
          <a:p>
            <a:pPr marL="285750" indent="-285750">
              <a:buFontTx/>
              <a:buChar char="-"/>
            </a:pPr>
            <a:r>
              <a:rPr lang="en-US" sz="1400" b="1" dirty="0"/>
              <a:t>Filled with aesthetically pleasing photos, and verified travel influencers, they are making an attempt to reach their audience in a different way. </a:t>
            </a:r>
          </a:p>
        </p:txBody>
      </p:sp>
      <p:sp>
        <p:nvSpPr>
          <p:cNvPr id="399" name="TextBox 398">
            <a:extLst>
              <a:ext uri="{FF2B5EF4-FFF2-40B4-BE49-F238E27FC236}">
                <a16:creationId xmlns:a16="http://schemas.microsoft.com/office/drawing/2014/main" id="{BC6BF263-607D-431F-ABE2-7DBD754A6CB0}"/>
              </a:ext>
            </a:extLst>
          </p:cNvPr>
          <p:cNvSpPr txBox="1"/>
          <p:nvPr/>
        </p:nvSpPr>
        <p:spPr>
          <a:xfrm>
            <a:off x="3767527" y="1400801"/>
            <a:ext cx="1080745" cy="553998"/>
          </a:xfrm>
          <a:prstGeom prst="rect">
            <a:avLst/>
          </a:prstGeom>
          <a:noFill/>
        </p:spPr>
        <p:txBody>
          <a:bodyPr wrap="none" rtlCol="0" anchor="ctr" anchorCtr="1">
            <a:spAutoFit/>
          </a:bodyPr>
          <a:lstStyle/>
          <a:p>
            <a:pPr algn="ctr"/>
            <a:r>
              <a:rPr lang="en-US" sz="1500" dirty="0">
                <a:solidFill>
                  <a:srgbClr val="000000"/>
                </a:solidFill>
              </a:rPr>
              <a:t>all color; all</a:t>
            </a:r>
          </a:p>
          <a:p>
            <a:pPr algn="ctr"/>
            <a:r>
              <a:rPr lang="en-US" sz="1500" dirty="0">
                <a:solidFill>
                  <a:srgbClr val="000000"/>
                </a:solidFill>
              </a:rPr>
              <a:t>inclusive</a:t>
            </a:r>
          </a:p>
        </p:txBody>
      </p:sp>
      <p:sp>
        <p:nvSpPr>
          <p:cNvPr id="351" name="TextBox 350">
            <a:extLst>
              <a:ext uri="{FF2B5EF4-FFF2-40B4-BE49-F238E27FC236}">
                <a16:creationId xmlns:a16="http://schemas.microsoft.com/office/drawing/2014/main" id="{CBDF83FB-ADC3-450A-BDE6-3F9F20D1102F}"/>
              </a:ext>
            </a:extLst>
          </p:cNvPr>
          <p:cNvSpPr txBox="1"/>
          <p:nvPr/>
        </p:nvSpPr>
        <p:spPr>
          <a:xfrm>
            <a:off x="3616180" y="1194897"/>
            <a:ext cx="1622559" cy="323165"/>
          </a:xfrm>
          <a:prstGeom prst="rect">
            <a:avLst/>
          </a:prstGeom>
          <a:noFill/>
        </p:spPr>
        <p:txBody>
          <a:bodyPr wrap="none" rtlCol="0" anchor="ctr" anchorCtr="1">
            <a:spAutoFit/>
          </a:bodyPr>
          <a:lstStyle/>
          <a:p>
            <a:pPr algn="ctr"/>
            <a:r>
              <a:rPr lang="en-US" sz="1500">
                <a:solidFill>
                  <a:srgbClr val="000000"/>
                </a:solidFill>
              </a:rPr>
              <a:t>includes people of</a:t>
            </a:r>
          </a:p>
        </p:txBody>
      </p:sp>
      <p:sp>
        <p:nvSpPr>
          <p:cNvPr id="5" name="TextBox 4">
            <a:extLst>
              <a:ext uri="{FF2B5EF4-FFF2-40B4-BE49-F238E27FC236}">
                <a16:creationId xmlns:a16="http://schemas.microsoft.com/office/drawing/2014/main" id="{B3C584A3-67D2-2C47-A5DA-3008A7F27972}"/>
              </a:ext>
            </a:extLst>
          </p:cNvPr>
          <p:cNvSpPr txBox="1"/>
          <p:nvPr/>
        </p:nvSpPr>
        <p:spPr>
          <a:xfrm>
            <a:off x="921048" y="5318186"/>
            <a:ext cx="1936452" cy="646331"/>
          </a:xfrm>
          <a:prstGeom prst="rect">
            <a:avLst/>
          </a:prstGeom>
          <a:noFill/>
        </p:spPr>
        <p:txBody>
          <a:bodyPr wrap="square" rtlCol="0">
            <a:spAutoFit/>
          </a:bodyPr>
          <a:lstStyle/>
          <a:p>
            <a:r>
              <a:rPr lang="en-US" dirty="0"/>
              <a:t>Influencer with 195K followers </a:t>
            </a:r>
          </a:p>
        </p:txBody>
      </p:sp>
      <p:sp>
        <p:nvSpPr>
          <p:cNvPr id="6" name="TextBox 5">
            <a:extLst>
              <a:ext uri="{FF2B5EF4-FFF2-40B4-BE49-F238E27FC236}">
                <a16:creationId xmlns:a16="http://schemas.microsoft.com/office/drawing/2014/main" id="{62DE165D-2714-A040-A228-2EEC868220B2}"/>
              </a:ext>
            </a:extLst>
          </p:cNvPr>
          <p:cNvSpPr txBox="1"/>
          <p:nvPr/>
        </p:nvSpPr>
        <p:spPr>
          <a:xfrm>
            <a:off x="6405898" y="4579522"/>
            <a:ext cx="1045029" cy="1477328"/>
          </a:xfrm>
          <a:prstGeom prst="rect">
            <a:avLst/>
          </a:prstGeom>
          <a:noFill/>
        </p:spPr>
        <p:txBody>
          <a:bodyPr wrap="square" rtlCol="0">
            <a:spAutoFit/>
          </a:bodyPr>
          <a:lstStyle/>
          <a:p>
            <a:r>
              <a:rPr lang="en-US" dirty="0"/>
              <a:t>Using # to reach an even bigger audience</a:t>
            </a:r>
          </a:p>
        </p:txBody>
      </p:sp>
      <p:cxnSp>
        <p:nvCxnSpPr>
          <p:cNvPr id="8" name="Straight Connector 7">
            <a:extLst>
              <a:ext uri="{FF2B5EF4-FFF2-40B4-BE49-F238E27FC236}">
                <a16:creationId xmlns:a16="http://schemas.microsoft.com/office/drawing/2014/main" id="{4656BA55-82C0-E640-83CA-B1C640EDD3B7}"/>
              </a:ext>
            </a:extLst>
          </p:cNvPr>
          <p:cNvCxnSpPr>
            <a:cxnSpLocks/>
          </p:cNvCxnSpPr>
          <p:nvPr/>
        </p:nvCxnSpPr>
        <p:spPr>
          <a:xfrm flipV="1">
            <a:off x="2419689" y="5426833"/>
            <a:ext cx="1499261" cy="214518"/>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a:extLst>
              <a:ext uri="{FF2B5EF4-FFF2-40B4-BE49-F238E27FC236}">
                <a16:creationId xmlns:a16="http://schemas.microsoft.com/office/drawing/2014/main" id="{081AFE2D-30A5-004D-9EFE-EF3919C5A385}"/>
              </a:ext>
            </a:extLst>
          </p:cNvPr>
          <p:cNvCxnSpPr/>
          <p:nvPr/>
        </p:nvCxnSpPr>
        <p:spPr>
          <a:xfrm flipH="1">
            <a:off x="5660450" y="5573360"/>
            <a:ext cx="745448" cy="391157"/>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CAEB326E-8587-1D44-A2CF-2DCEA79A60BA}"/>
              </a:ext>
            </a:extLst>
          </p:cNvPr>
          <p:cNvCxnSpPr/>
          <p:nvPr/>
        </p:nvCxnSpPr>
        <p:spPr>
          <a:xfrm flipH="1" flipV="1">
            <a:off x="5660450" y="5411702"/>
            <a:ext cx="771345" cy="133578"/>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B618A57C-4603-984B-90A3-80294F3E3DEF}"/>
              </a:ext>
            </a:extLst>
          </p:cNvPr>
          <p:cNvCxnSpPr/>
          <p:nvPr/>
        </p:nvCxnSpPr>
        <p:spPr>
          <a:xfrm flipH="1">
            <a:off x="3918950" y="5573360"/>
            <a:ext cx="2645136" cy="144037"/>
          </a:xfrm>
          <a:prstGeom prst="line">
            <a:avLst/>
          </a:prstGeom>
        </p:spPr>
        <p:style>
          <a:lnRef idx="2">
            <a:schemeClr val="dk1"/>
          </a:lnRef>
          <a:fillRef idx="0">
            <a:schemeClr val="dk1"/>
          </a:fillRef>
          <a:effectRef idx="1">
            <a:schemeClr val="dk1"/>
          </a:effectRef>
          <a:fontRef idx="minor">
            <a:schemeClr val="tx1"/>
          </a:fontRef>
        </p:style>
      </p:cxnSp>
      <p:sp>
        <p:nvSpPr>
          <p:cNvPr id="16" name="TextBox 15">
            <a:extLst>
              <a:ext uri="{FF2B5EF4-FFF2-40B4-BE49-F238E27FC236}">
                <a16:creationId xmlns:a16="http://schemas.microsoft.com/office/drawing/2014/main" id="{BF092212-4FB3-A743-9D08-339D735D8CB1}"/>
              </a:ext>
            </a:extLst>
          </p:cNvPr>
          <p:cNvSpPr txBox="1"/>
          <p:nvPr/>
        </p:nvSpPr>
        <p:spPr>
          <a:xfrm>
            <a:off x="6291040" y="1282384"/>
            <a:ext cx="1101319" cy="2308324"/>
          </a:xfrm>
          <a:prstGeom prst="rect">
            <a:avLst/>
          </a:prstGeom>
          <a:noFill/>
        </p:spPr>
        <p:txBody>
          <a:bodyPr wrap="square" rtlCol="0">
            <a:spAutoFit/>
          </a:bodyPr>
          <a:lstStyle/>
          <a:p>
            <a:r>
              <a:rPr lang="en-US" dirty="0"/>
              <a:t>Used specific wording that holds a more elegant tone </a:t>
            </a:r>
          </a:p>
        </p:txBody>
      </p:sp>
      <p:cxnSp>
        <p:nvCxnSpPr>
          <p:cNvPr id="18" name="Straight Connector 17">
            <a:extLst>
              <a:ext uri="{FF2B5EF4-FFF2-40B4-BE49-F238E27FC236}">
                <a16:creationId xmlns:a16="http://schemas.microsoft.com/office/drawing/2014/main" id="{628AD188-494C-1C43-B486-AB1655C4BD87}"/>
              </a:ext>
            </a:extLst>
          </p:cNvPr>
          <p:cNvCxnSpPr/>
          <p:nvPr/>
        </p:nvCxnSpPr>
        <p:spPr>
          <a:xfrm flipV="1">
            <a:off x="4995160" y="3599965"/>
            <a:ext cx="1217559" cy="1740835"/>
          </a:xfrm>
          <a:prstGeom prst="line">
            <a:avLst/>
          </a:prstGeom>
        </p:spPr>
        <p:style>
          <a:lnRef idx="3">
            <a:schemeClr val="dk1"/>
          </a:lnRef>
          <a:fillRef idx="0">
            <a:schemeClr val="dk1"/>
          </a:fillRef>
          <a:effectRef idx="2">
            <a:schemeClr val="dk1"/>
          </a:effectRef>
          <a:fontRef idx="minor">
            <a:schemeClr val="tx1"/>
          </a:fontRef>
        </p:style>
      </p:cxnSp>
      <p:sp>
        <p:nvSpPr>
          <p:cNvPr id="19" name="TextBox 18">
            <a:extLst>
              <a:ext uri="{FF2B5EF4-FFF2-40B4-BE49-F238E27FC236}">
                <a16:creationId xmlns:a16="http://schemas.microsoft.com/office/drawing/2014/main" id="{F52CE289-32E7-A043-82CD-35CDF260BD2A}"/>
              </a:ext>
            </a:extLst>
          </p:cNvPr>
          <p:cNvSpPr txBox="1"/>
          <p:nvPr/>
        </p:nvSpPr>
        <p:spPr>
          <a:xfrm>
            <a:off x="10456482" y="3211979"/>
            <a:ext cx="1562883" cy="1754326"/>
          </a:xfrm>
          <a:prstGeom prst="rect">
            <a:avLst/>
          </a:prstGeom>
          <a:noFill/>
        </p:spPr>
        <p:txBody>
          <a:bodyPr wrap="square" rtlCol="0">
            <a:spAutoFit/>
          </a:bodyPr>
          <a:lstStyle/>
          <a:p>
            <a:r>
              <a:rPr lang="en-US" dirty="0"/>
              <a:t>Photos capture the beauty of these places, but not the full picture. </a:t>
            </a:r>
          </a:p>
        </p:txBody>
      </p:sp>
      <p:sp>
        <p:nvSpPr>
          <p:cNvPr id="20" name="Right Brace 19">
            <a:extLst>
              <a:ext uri="{FF2B5EF4-FFF2-40B4-BE49-F238E27FC236}">
                <a16:creationId xmlns:a16="http://schemas.microsoft.com/office/drawing/2014/main" id="{A8215EA2-FC8C-5D4D-ACBE-91D0D86479AC}"/>
              </a:ext>
            </a:extLst>
          </p:cNvPr>
          <p:cNvSpPr/>
          <p:nvPr/>
        </p:nvSpPr>
        <p:spPr>
          <a:xfrm>
            <a:off x="9917623" y="1752437"/>
            <a:ext cx="560643" cy="3885431"/>
          </a:xfrm>
          <a:prstGeom prst="rightBrace">
            <a:avLst>
              <a:gd name="adj1" fmla="val 8333"/>
              <a:gd name="adj2" fmla="val 51261"/>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ABDA550D-CE52-9644-9E15-8D6272E08173}"/>
              </a:ext>
            </a:extLst>
          </p:cNvPr>
          <p:cNvSpPr txBox="1"/>
          <p:nvPr/>
        </p:nvSpPr>
        <p:spPr>
          <a:xfrm>
            <a:off x="7450927" y="5781725"/>
            <a:ext cx="3027339" cy="646331"/>
          </a:xfrm>
          <a:prstGeom prst="rect">
            <a:avLst/>
          </a:prstGeom>
          <a:noFill/>
        </p:spPr>
        <p:txBody>
          <a:bodyPr wrap="square" rtlCol="0">
            <a:spAutoFit/>
          </a:bodyPr>
          <a:lstStyle/>
          <a:p>
            <a:r>
              <a:rPr lang="en-US" dirty="0"/>
              <a:t>Only shows glimpses of the best parts</a:t>
            </a:r>
          </a:p>
        </p:txBody>
      </p:sp>
      <p:cxnSp>
        <p:nvCxnSpPr>
          <p:cNvPr id="23" name="Straight Connector 22">
            <a:extLst>
              <a:ext uri="{FF2B5EF4-FFF2-40B4-BE49-F238E27FC236}">
                <a16:creationId xmlns:a16="http://schemas.microsoft.com/office/drawing/2014/main" id="{DF12CBF1-AE90-7B4D-9880-0D75C3B69C5B}"/>
              </a:ext>
            </a:extLst>
          </p:cNvPr>
          <p:cNvCxnSpPr>
            <a:endCxn id="399" idx="2"/>
          </p:cNvCxnSpPr>
          <p:nvPr/>
        </p:nvCxnSpPr>
        <p:spPr>
          <a:xfrm flipV="1">
            <a:off x="3918950" y="1954799"/>
            <a:ext cx="388950" cy="1635909"/>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49185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80843E2-58F0-F547-B219-9F03702121C9}"/>
              </a:ext>
            </a:extLst>
          </p:cNvPr>
          <p:cNvPicPr>
            <a:picLocks noChangeAspect="1"/>
          </p:cNvPicPr>
          <p:nvPr/>
        </p:nvPicPr>
        <p:blipFill>
          <a:blip r:embed="rId2"/>
          <a:stretch>
            <a:fillRect/>
          </a:stretch>
        </p:blipFill>
        <p:spPr>
          <a:xfrm>
            <a:off x="1188064" y="79618"/>
            <a:ext cx="3583358" cy="6698764"/>
          </a:xfrm>
          <a:prstGeom prst="rect">
            <a:avLst/>
          </a:prstGeom>
        </p:spPr>
      </p:pic>
      <p:pic>
        <p:nvPicPr>
          <p:cNvPr id="12" name="Picture 11">
            <a:extLst>
              <a:ext uri="{FF2B5EF4-FFF2-40B4-BE49-F238E27FC236}">
                <a16:creationId xmlns:a16="http://schemas.microsoft.com/office/drawing/2014/main" id="{93EC1244-0D51-4541-8887-8326431235F2}"/>
              </a:ext>
            </a:extLst>
          </p:cNvPr>
          <p:cNvPicPr>
            <a:picLocks noChangeAspect="1"/>
          </p:cNvPicPr>
          <p:nvPr/>
        </p:nvPicPr>
        <p:blipFill>
          <a:blip r:embed="rId3"/>
          <a:stretch>
            <a:fillRect/>
          </a:stretch>
        </p:blipFill>
        <p:spPr>
          <a:xfrm>
            <a:off x="7293852" y="93947"/>
            <a:ext cx="3295372" cy="6778382"/>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25E6FCF2-4B6F-B241-8F4B-7938A27BB676}"/>
                  </a:ext>
                </a:extLst>
              </p14:cNvPr>
              <p14:cNvContentPartPr/>
              <p14:nvPr/>
            </p14:nvContentPartPr>
            <p14:xfrm>
              <a:off x="1360058" y="3658458"/>
              <a:ext cx="3072600" cy="122760"/>
            </p14:xfrm>
          </p:contentPart>
        </mc:Choice>
        <mc:Fallback xmlns="">
          <p:pic>
            <p:nvPicPr>
              <p:cNvPr id="2" name="Ink 1">
                <a:extLst>
                  <a:ext uri="{FF2B5EF4-FFF2-40B4-BE49-F238E27FC236}">
                    <a16:creationId xmlns:a16="http://schemas.microsoft.com/office/drawing/2014/main" id="{25E6FCF2-4B6F-B241-8F4B-7938A27BB676}"/>
                  </a:ext>
                </a:extLst>
              </p:cNvPr>
              <p:cNvPicPr/>
              <p:nvPr/>
            </p:nvPicPr>
            <p:blipFill>
              <a:blip r:embed="rId5"/>
              <a:stretch>
                <a:fillRect/>
              </a:stretch>
            </p:blipFill>
            <p:spPr>
              <a:xfrm>
                <a:off x="1306052" y="3550458"/>
                <a:ext cx="3180253"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8011C967-71F7-D645-A35A-5069D4AECBC3}"/>
                  </a:ext>
                </a:extLst>
              </p14:cNvPr>
              <p14:cNvContentPartPr/>
              <p14:nvPr/>
            </p14:nvContentPartPr>
            <p14:xfrm>
              <a:off x="1314338" y="3872658"/>
              <a:ext cx="3259440" cy="237600"/>
            </p14:xfrm>
          </p:contentPart>
        </mc:Choice>
        <mc:Fallback xmlns="">
          <p:pic>
            <p:nvPicPr>
              <p:cNvPr id="3" name="Ink 2">
                <a:extLst>
                  <a:ext uri="{FF2B5EF4-FFF2-40B4-BE49-F238E27FC236}">
                    <a16:creationId xmlns:a16="http://schemas.microsoft.com/office/drawing/2014/main" id="{8011C967-71F7-D645-A35A-5069D4AECBC3}"/>
                  </a:ext>
                </a:extLst>
              </p:cNvPr>
              <p:cNvPicPr/>
              <p:nvPr/>
            </p:nvPicPr>
            <p:blipFill>
              <a:blip r:embed="rId7"/>
              <a:stretch>
                <a:fillRect/>
              </a:stretch>
            </p:blipFill>
            <p:spPr>
              <a:xfrm>
                <a:off x="1260338" y="3764658"/>
                <a:ext cx="3367080" cy="453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66901F7B-B296-544A-8262-65154DC6BDF1}"/>
                  </a:ext>
                </a:extLst>
              </p14:cNvPr>
              <p14:cNvContentPartPr/>
              <p14:nvPr/>
            </p14:nvContentPartPr>
            <p14:xfrm>
              <a:off x="1497938" y="3864738"/>
              <a:ext cx="3150720" cy="61560"/>
            </p14:xfrm>
          </p:contentPart>
        </mc:Choice>
        <mc:Fallback xmlns="">
          <p:pic>
            <p:nvPicPr>
              <p:cNvPr id="4" name="Ink 3">
                <a:extLst>
                  <a:ext uri="{FF2B5EF4-FFF2-40B4-BE49-F238E27FC236}">
                    <a16:creationId xmlns:a16="http://schemas.microsoft.com/office/drawing/2014/main" id="{66901F7B-B296-544A-8262-65154DC6BDF1}"/>
                  </a:ext>
                </a:extLst>
              </p:cNvPr>
              <p:cNvPicPr/>
              <p:nvPr/>
            </p:nvPicPr>
            <p:blipFill>
              <a:blip r:embed="rId9"/>
              <a:stretch>
                <a:fillRect/>
              </a:stretch>
            </p:blipFill>
            <p:spPr>
              <a:xfrm>
                <a:off x="1443938" y="3756738"/>
                <a:ext cx="325836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 name="Ink 4">
                <a:extLst>
                  <a:ext uri="{FF2B5EF4-FFF2-40B4-BE49-F238E27FC236}">
                    <a16:creationId xmlns:a16="http://schemas.microsoft.com/office/drawing/2014/main" id="{999ADB1D-5205-1548-9140-53F015C17E49}"/>
                  </a:ext>
                </a:extLst>
              </p14:cNvPr>
              <p14:cNvContentPartPr/>
              <p14:nvPr/>
            </p14:nvContentPartPr>
            <p14:xfrm>
              <a:off x="1321898" y="3505458"/>
              <a:ext cx="3296880" cy="127800"/>
            </p14:xfrm>
          </p:contentPart>
        </mc:Choice>
        <mc:Fallback xmlns="">
          <p:pic>
            <p:nvPicPr>
              <p:cNvPr id="5" name="Ink 4">
                <a:extLst>
                  <a:ext uri="{FF2B5EF4-FFF2-40B4-BE49-F238E27FC236}">
                    <a16:creationId xmlns:a16="http://schemas.microsoft.com/office/drawing/2014/main" id="{999ADB1D-5205-1548-9140-53F015C17E49}"/>
                  </a:ext>
                </a:extLst>
              </p:cNvPr>
              <p:cNvPicPr/>
              <p:nvPr/>
            </p:nvPicPr>
            <p:blipFill>
              <a:blip r:embed="rId11"/>
              <a:stretch>
                <a:fillRect/>
              </a:stretch>
            </p:blipFill>
            <p:spPr>
              <a:xfrm>
                <a:off x="1267898" y="3397458"/>
                <a:ext cx="340452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 name="Ink 5">
                <a:extLst>
                  <a:ext uri="{FF2B5EF4-FFF2-40B4-BE49-F238E27FC236}">
                    <a16:creationId xmlns:a16="http://schemas.microsoft.com/office/drawing/2014/main" id="{2B4A08DF-09FB-4749-BDE1-AA63B7C431CD}"/>
                  </a:ext>
                </a:extLst>
              </p14:cNvPr>
              <p14:cNvContentPartPr/>
              <p14:nvPr/>
            </p14:nvContentPartPr>
            <p14:xfrm>
              <a:off x="1421258" y="3375138"/>
              <a:ext cx="3397320" cy="99720"/>
            </p14:xfrm>
          </p:contentPart>
        </mc:Choice>
        <mc:Fallback xmlns="">
          <p:pic>
            <p:nvPicPr>
              <p:cNvPr id="6" name="Ink 5">
                <a:extLst>
                  <a:ext uri="{FF2B5EF4-FFF2-40B4-BE49-F238E27FC236}">
                    <a16:creationId xmlns:a16="http://schemas.microsoft.com/office/drawing/2014/main" id="{2B4A08DF-09FB-4749-BDE1-AA63B7C431CD}"/>
                  </a:ext>
                </a:extLst>
              </p:cNvPr>
              <p:cNvPicPr/>
              <p:nvPr/>
            </p:nvPicPr>
            <p:blipFill>
              <a:blip r:embed="rId13"/>
              <a:stretch>
                <a:fillRect/>
              </a:stretch>
            </p:blipFill>
            <p:spPr>
              <a:xfrm>
                <a:off x="1367252" y="3267138"/>
                <a:ext cx="3504971" cy="315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8" name="Ink 77">
                <a:extLst>
                  <a:ext uri="{FF2B5EF4-FFF2-40B4-BE49-F238E27FC236}">
                    <a16:creationId xmlns:a16="http://schemas.microsoft.com/office/drawing/2014/main" id="{78DCFAE0-F7B1-CC49-8920-9DB7D519C057}"/>
                  </a:ext>
                </a:extLst>
              </p14:cNvPr>
              <p14:cNvContentPartPr/>
              <p14:nvPr/>
            </p14:nvContentPartPr>
            <p14:xfrm>
              <a:off x="5709218" y="4656378"/>
              <a:ext cx="19800" cy="12240"/>
            </p14:xfrm>
          </p:contentPart>
        </mc:Choice>
        <mc:Fallback xmlns="">
          <p:pic>
            <p:nvPicPr>
              <p:cNvPr id="78" name="Ink 77">
                <a:extLst>
                  <a:ext uri="{FF2B5EF4-FFF2-40B4-BE49-F238E27FC236}">
                    <a16:creationId xmlns:a16="http://schemas.microsoft.com/office/drawing/2014/main" id="{78DCFAE0-F7B1-CC49-8920-9DB7D519C057}"/>
                  </a:ext>
                </a:extLst>
              </p:cNvPr>
              <p:cNvPicPr/>
              <p:nvPr/>
            </p:nvPicPr>
            <p:blipFill>
              <a:blip r:embed="rId114"/>
              <a:stretch>
                <a:fillRect/>
              </a:stretch>
            </p:blipFill>
            <p:spPr>
              <a:xfrm>
                <a:off x="5693738" y="4640898"/>
                <a:ext cx="5040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7" name="Ink 86">
                <a:extLst>
                  <a:ext uri="{FF2B5EF4-FFF2-40B4-BE49-F238E27FC236}">
                    <a16:creationId xmlns:a16="http://schemas.microsoft.com/office/drawing/2014/main" id="{168C810D-796C-2841-9EFF-0F3E70BC66E0}"/>
                  </a:ext>
                </a:extLst>
              </p14:cNvPr>
              <p14:cNvContentPartPr/>
              <p14:nvPr/>
            </p14:nvContentPartPr>
            <p14:xfrm>
              <a:off x="7121138" y="4905498"/>
              <a:ext cx="115200" cy="122760"/>
            </p14:xfrm>
          </p:contentPart>
        </mc:Choice>
        <mc:Fallback xmlns="">
          <p:pic>
            <p:nvPicPr>
              <p:cNvPr id="87" name="Ink 86">
                <a:extLst>
                  <a:ext uri="{FF2B5EF4-FFF2-40B4-BE49-F238E27FC236}">
                    <a16:creationId xmlns:a16="http://schemas.microsoft.com/office/drawing/2014/main" id="{168C810D-796C-2841-9EFF-0F3E70BC66E0}"/>
                  </a:ext>
                </a:extLst>
              </p:cNvPr>
              <p:cNvPicPr/>
              <p:nvPr/>
            </p:nvPicPr>
            <p:blipFill>
              <a:blip r:embed="rId132"/>
              <a:stretch>
                <a:fillRect/>
              </a:stretch>
            </p:blipFill>
            <p:spPr>
              <a:xfrm>
                <a:off x="7105658" y="4890018"/>
                <a:ext cx="14580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26" name="Ink 125">
                <a:extLst>
                  <a:ext uri="{FF2B5EF4-FFF2-40B4-BE49-F238E27FC236}">
                    <a16:creationId xmlns:a16="http://schemas.microsoft.com/office/drawing/2014/main" id="{87CFB428-D627-2843-A4E1-B25814CB2438}"/>
                  </a:ext>
                </a:extLst>
              </p14:cNvPr>
              <p14:cNvContentPartPr/>
              <p14:nvPr/>
            </p14:nvContentPartPr>
            <p14:xfrm>
              <a:off x="7778858" y="886098"/>
              <a:ext cx="880200" cy="30960"/>
            </p14:xfrm>
          </p:contentPart>
        </mc:Choice>
        <mc:Fallback xmlns="">
          <p:pic>
            <p:nvPicPr>
              <p:cNvPr id="126" name="Ink 125">
                <a:extLst>
                  <a:ext uri="{FF2B5EF4-FFF2-40B4-BE49-F238E27FC236}">
                    <a16:creationId xmlns:a16="http://schemas.microsoft.com/office/drawing/2014/main" id="{87CFB428-D627-2843-A4E1-B25814CB2438}"/>
                  </a:ext>
                </a:extLst>
              </p:cNvPr>
              <p:cNvPicPr/>
              <p:nvPr/>
            </p:nvPicPr>
            <p:blipFill>
              <a:blip r:embed="rId226"/>
              <a:stretch>
                <a:fillRect/>
              </a:stretch>
            </p:blipFill>
            <p:spPr>
              <a:xfrm>
                <a:off x="7724858" y="778098"/>
                <a:ext cx="98784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31" name="Ink 30">
                <a:extLst>
                  <a:ext uri="{FF2B5EF4-FFF2-40B4-BE49-F238E27FC236}">
                    <a16:creationId xmlns:a16="http://schemas.microsoft.com/office/drawing/2014/main" id="{A922909D-6BC2-F845-B7D1-D7A92E967197}"/>
                  </a:ext>
                </a:extLst>
              </p14:cNvPr>
              <p14:cNvContentPartPr/>
              <p14:nvPr/>
            </p14:nvContentPartPr>
            <p14:xfrm>
              <a:off x="8055698" y="6057858"/>
              <a:ext cx="1492200" cy="46440"/>
            </p14:xfrm>
          </p:contentPart>
        </mc:Choice>
        <mc:Fallback xmlns="">
          <p:pic>
            <p:nvPicPr>
              <p:cNvPr id="31" name="Ink 30">
                <a:extLst>
                  <a:ext uri="{FF2B5EF4-FFF2-40B4-BE49-F238E27FC236}">
                    <a16:creationId xmlns:a16="http://schemas.microsoft.com/office/drawing/2014/main" id="{A922909D-6BC2-F845-B7D1-D7A92E967197}"/>
                  </a:ext>
                </a:extLst>
              </p:cNvPr>
              <p:cNvPicPr/>
              <p:nvPr/>
            </p:nvPicPr>
            <p:blipFill>
              <a:blip r:embed="rId400"/>
              <a:stretch>
                <a:fillRect/>
              </a:stretch>
            </p:blipFill>
            <p:spPr>
              <a:xfrm>
                <a:off x="8001698" y="5949014"/>
                <a:ext cx="1599840" cy="263765"/>
              </a:xfrm>
              <a:prstGeom prst="rect">
                <a:avLst/>
              </a:prstGeom>
            </p:spPr>
          </p:pic>
        </mc:Fallback>
      </mc:AlternateContent>
      <p:cxnSp>
        <p:nvCxnSpPr>
          <p:cNvPr id="376" name="Straight Connector 375">
            <a:extLst>
              <a:ext uri="{FF2B5EF4-FFF2-40B4-BE49-F238E27FC236}">
                <a16:creationId xmlns:a16="http://schemas.microsoft.com/office/drawing/2014/main" id="{1012EAE3-442E-4C07-9183-C32DF0AC3601}"/>
              </a:ext>
            </a:extLst>
          </p:cNvPr>
          <p:cNvCxnSpPr>
            <a:stCxn id="284" idx="6"/>
          </p:cNvCxnSpPr>
          <p:nvPr/>
        </p:nvCxnSpPr>
        <p:spPr>
          <a:xfrm flipV="1">
            <a:off x="3989520" y="873848"/>
            <a:ext cx="1381987" cy="268432"/>
          </a:xfrm>
          <a:prstGeom prst="line">
            <a:avLst/>
          </a:prstGeom>
          <a:solidFill>
            <a:srgbClr val="000000">
              <a:alpha val="5000"/>
            </a:srgbClr>
          </a:solidFill>
          <a:ln w="30856">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282EDA8C-1347-42D0-B2A9-39AC656F54BC}"/>
              </a:ext>
            </a:extLst>
          </p:cNvPr>
          <p:cNvCxnSpPr>
            <a:stCxn id="356" idx="1"/>
          </p:cNvCxnSpPr>
          <p:nvPr/>
        </p:nvCxnSpPr>
        <p:spPr>
          <a:xfrm flipH="1" flipV="1">
            <a:off x="886372" y="1166519"/>
            <a:ext cx="2767628" cy="794401"/>
          </a:xfrm>
          <a:prstGeom prst="line">
            <a:avLst/>
          </a:prstGeom>
          <a:solidFill>
            <a:srgbClr val="000000">
              <a:alpha val="5000"/>
            </a:srgbClr>
          </a:solidFill>
          <a:ln w="30856">
            <a:solidFill>
              <a:srgbClr val="000000"/>
            </a:solidFill>
          </a:ln>
        </p:spPr>
        <p:style>
          <a:lnRef idx="1">
            <a:schemeClr val="accent1"/>
          </a:lnRef>
          <a:fillRef idx="0">
            <a:schemeClr val="accent1"/>
          </a:fillRef>
          <a:effectRef idx="0">
            <a:schemeClr val="accent1"/>
          </a:effectRef>
          <a:fontRef idx="minor">
            <a:schemeClr val="tx1"/>
          </a:fontRef>
        </p:style>
      </p:cxnSp>
      <p:sp>
        <p:nvSpPr>
          <p:cNvPr id="356" name="Rectangle 355">
            <a:extLst>
              <a:ext uri="{FF2B5EF4-FFF2-40B4-BE49-F238E27FC236}">
                <a16:creationId xmlns:a16="http://schemas.microsoft.com/office/drawing/2014/main" id="{D80A25D4-09A4-4C70-A18A-4698E4421AA2}"/>
              </a:ext>
            </a:extLst>
          </p:cNvPr>
          <p:cNvSpPr/>
          <p:nvPr/>
        </p:nvSpPr>
        <p:spPr>
          <a:xfrm>
            <a:off x="3654000" y="1778040"/>
            <a:ext cx="365760" cy="365760"/>
          </a:xfrm>
          <a:prstGeom prst="rect">
            <a:avLst/>
          </a:prstGeom>
          <a:solidFill>
            <a:srgbClr val="000000">
              <a:alpha val="5000"/>
            </a:srgbClr>
          </a:solidFill>
          <a:ln w="30856">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000000"/>
              </a:solidFill>
            </a:endParaRPr>
          </a:p>
        </p:txBody>
      </p:sp>
      <p:sp>
        <p:nvSpPr>
          <p:cNvPr id="336" name="TextBox 335">
            <a:extLst>
              <a:ext uri="{FF2B5EF4-FFF2-40B4-BE49-F238E27FC236}">
                <a16:creationId xmlns:a16="http://schemas.microsoft.com/office/drawing/2014/main" id="{649C247A-7E57-4F67-9C3C-D0CD9C55C273}"/>
              </a:ext>
            </a:extLst>
          </p:cNvPr>
          <p:cNvSpPr txBox="1"/>
          <p:nvPr/>
        </p:nvSpPr>
        <p:spPr>
          <a:xfrm>
            <a:off x="5403713" y="924660"/>
            <a:ext cx="1223412" cy="415498"/>
          </a:xfrm>
          <a:prstGeom prst="rect">
            <a:avLst/>
          </a:prstGeom>
          <a:noFill/>
        </p:spPr>
        <p:txBody>
          <a:bodyPr wrap="none" rtlCol="0" anchor="ctr" anchorCtr="1">
            <a:spAutoFit/>
          </a:bodyPr>
          <a:lstStyle/>
          <a:p>
            <a:pPr algn="ctr"/>
            <a:r>
              <a:rPr lang="en-US" sz="2100">
                <a:solidFill>
                  <a:srgbClr val="000000"/>
                </a:solidFill>
              </a:rPr>
              <a:t>following</a:t>
            </a:r>
          </a:p>
        </p:txBody>
      </p:sp>
      <p:sp>
        <p:nvSpPr>
          <p:cNvPr id="304" name="TextBox 303">
            <a:extLst>
              <a:ext uri="{FF2B5EF4-FFF2-40B4-BE49-F238E27FC236}">
                <a16:creationId xmlns:a16="http://schemas.microsoft.com/office/drawing/2014/main" id="{8B96387A-F498-434B-975B-415E00FA266F}"/>
              </a:ext>
            </a:extLst>
          </p:cNvPr>
          <p:cNvSpPr txBox="1"/>
          <p:nvPr/>
        </p:nvSpPr>
        <p:spPr>
          <a:xfrm>
            <a:off x="5642561" y="671191"/>
            <a:ext cx="745717" cy="415498"/>
          </a:xfrm>
          <a:prstGeom prst="rect">
            <a:avLst/>
          </a:prstGeom>
          <a:noFill/>
        </p:spPr>
        <p:txBody>
          <a:bodyPr wrap="none" rtlCol="0" anchor="ctr" anchorCtr="1">
            <a:spAutoFit/>
          </a:bodyPr>
          <a:lstStyle/>
          <a:p>
            <a:pPr algn="ctr"/>
            <a:r>
              <a:rPr lang="en-US" sz="2100">
                <a:solidFill>
                  <a:srgbClr val="000000"/>
                </a:solidFill>
              </a:rPr>
              <a:t>large</a:t>
            </a:r>
          </a:p>
        </p:txBody>
      </p:sp>
      <p:sp>
        <p:nvSpPr>
          <p:cNvPr id="284" name="Oval 283">
            <a:extLst>
              <a:ext uri="{FF2B5EF4-FFF2-40B4-BE49-F238E27FC236}">
                <a16:creationId xmlns:a16="http://schemas.microsoft.com/office/drawing/2014/main" id="{459C4B4F-2A5E-46FA-A2CD-452C8A90D0F7}"/>
              </a:ext>
            </a:extLst>
          </p:cNvPr>
          <p:cNvSpPr/>
          <p:nvPr/>
        </p:nvSpPr>
        <p:spPr>
          <a:xfrm>
            <a:off x="3075120" y="685080"/>
            <a:ext cx="914400" cy="914400"/>
          </a:xfrm>
          <a:prstGeom prst="ellipse">
            <a:avLst/>
          </a:prstGeom>
          <a:solidFill>
            <a:srgbClr val="000000">
              <a:alpha val="5000"/>
            </a:srgbClr>
          </a:solidFill>
          <a:ln w="30856">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000000"/>
              </a:solidFill>
            </a:endParaRPr>
          </a:p>
        </p:txBody>
      </p:sp>
      <p:sp>
        <p:nvSpPr>
          <p:cNvPr id="430" name="TextBox 429">
            <a:extLst>
              <a:ext uri="{FF2B5EF4-FFF2-40B4-BE49-F238E27FC236}">
                <a16:creationId xmlns:a16="http://schemas.microsoft.com/office/drawing/2014/main" id="{59C91F28-8DA0-4F56-A045-E91245303E59}"/>
              </a:ext>
            </a:extLst>
          </p:cNvPr>
          <p:cNvSpPr txBox="1"/>
          <p:nvPr/>
        </p:nvSpPr>
        <p:spPr>
          <a:xfrm>
            <a:off x="5208245" y="3405392"/>
            <a:ext cx="1130438" cy="369332"/>
          </a:xfrm>
          <a:prstGeom prst="rect">
            <a:avLst/>
          </a:prstGeom>
          <a:noFill/>
        </p:spPr>
        <p:txBody>
          <a:bodyPr wrap="none" rtlCol="0" anchor="ctr" anchorCtr="1">
            <a:spAutoFit/>
          </a:bodyPr>
          <a:lstStyle/>
          <a:p>
            <a:pPr algn="ctr"/>
            <a:r>
              <a:rPr lang="en-US" dirty="0">
                <a:solidFill>
                  <a:srgbClr val="000000"/>
                </a:solidFill>
              </a:rPr>
              <a:t>highlights</a:t>
            </a:r>
          </a:p>
        </p:txBody>
      </p:sp>
      <p:sp>
        <p:nvSpPr>
          <p:cNvPr id="390" name="TextBox 389">
            <a:extLst>
              <a:ext uri="{FF2B5EF4-FFF2-40B4-BE49-F238E27FC236}">
                <a16:creationId xmlns:a16="http://schemas.microsoft.com/office/drawing/2014/main" id="{D1CC3D4B-3B4F-4141-8A4F-DE59740A939F}"/>
              </a:ext>
            </a:extLst>
          </p:cNvPr>
          <p:cNvSpPr txBox="1"/>
          <p:nvPr/>
        </p:nvSpPr>
        <p:spPr>
          <a:xfrm>
            <a:off x="5185058" y="3136126"/>
            <a:ext cx="1048492" cy="369332"/>
          </a:xfrm>
          <a:prstGeom prst="rect">
            <a:avLst/>
          </a:prstGeom>
          <a:noFill/>
        </p:spPr>
        <p:txBody>
          <a:bodyPr wrap="none" rtlCol="0" anchor="ctr" anchorCtr="1">
            <a:spAutoFit/>
          </a:bodyPr>
          <a:lstStyle/>
          <a:p>
            <a:pPr algn="ctr"/>
            <a:r>
              <a:rPr lang="en-US" dirty="0">
                <a:solidFill>
                  <a:srgbClr val="000000"/>
                </a:solidFill>
              </a:rPr>
              <a:t>access to</a:t>
            </a:r>
          </a:p>
        </p:txBody>
      </p:sp>
      <p:sp>
        <p:nvSpPr>
          <p:cNvPr id="360" name="TextBox 359">
            <a:extLst>
              <a:ext uri="{FF2B5EF4-FFF2-40B4-BE49-F238E27FC236}">
                <a16:creationId xmlns:a16="http://schemas.microsoft.com/office/drawing/2014/main" id="{AC2EAA88-0156-491E-AD7D-3A8648C5DA30}"/>
              </a:ext>
            </a:extLst>
          </p:cNvPr>
          <p:cNvSpPr txBox="1"/>
          <p:nvPr/>
        </p:nvSpPr>
        <p:spPr>
          <a:xfrm>
            <a:off x="5274223" y="2897909"/>
            <a:ext cx="1061508" cy="369332"/>
          </a:xfrm>
          <a:prstGeom prst="rect">
            <a:avLst/>
          </a:prstGeom>
          <a:noFill/>
        </p:spPr>
        <p:txBody>
          <a:bodyPr wrap="none" rtlCol="0" anchor="ctr" anchorCtr="1">
            <a:spAutoFit/>
          </a:bodyPr>
          <a:lstStyle/>
          <a:p>
            <a:pPr algn="ctr"/>
            <a:r>
              <a:rPr lang="en-US" dirty="0">
                <a:solidFill>
                  <a:srgbClr val="000000"/>
                </a:solidFill>
              </a:rPr>
              <a:t>give easy</a:t>
            </a:r>
          </a:p>
        </p:txBody>
      </p:sp>
      <p:sp>
        <p:nvSpPr>
          <p:cNvPr id="330" name="TextBox 329">
            <a:extLst>
              <a:ext uri="{FF2B5EF4-FFF2-40B4-BE49-F238E27FC236}">
                <a16:creationId xmlns:a16="http://schemas.microsoft.com/office/drawing/2014/main" id="{AE8F9670-B7B2-4829-8890-134B47C33F76}"/>
              </a:ext>
            </a:extLst>
          </p:cNvPr>
          <p:cNvSpPr txBox="1"/>
          <p:nvPr/>
        </p:nvSpPr>
        <p:spPr>
          <a:xfrm>
            <a:off x="5372532" y="2662976"/>
            <a:ext cx="819455" cy="369332"/>
          </a:xfrm>
          <a:prstGeom prst="rect">
            <a:avLst/>
          </a:prstGeom>
          <a:noFill/>
        </p:spPr>
        <p:txBody>
          <a:bodyPr wrap="none" rtlCol="0" anchor="ctr" anchorCtr="1">
            <a:spAutoFit/>
          </a:bodyPr>
          <a:lstStyle/>
          <a:p>
            <a:pPr algn="ctr"/>
            <a:r>
              <a:rPr lang="en-US" dirty="0">
                <a:solidFill>
                  <a:srgbClr val="000000"/>
                </a:solidFill>
              </a:rPr>
              <a:t>stories</a:t>
            </a:r>
          </a:p>
        </p:txBody>
      </p:sp>
      <p:sp>
        <p:nvSpPr>
          <p:cNvPr id="301" name="TextBox 300">
            <a:extLst>
              <a:ext uri="{FF2B5EF4-FFF2-40B4-BE49-F238E27FC236}">
                <a16:creationId xmlns:a16="http://schemas.microsoft.com/office/drawing/2014/main" id="{43EDBCAA-C072-483B-B372-70E4D3BBF398}"/>
              </a:ext>
            </a:extLst>
          </p:cNvPr>
          <p:cNvSpPr txBox="1"/>
          <p:nvPr/>
        </p:nvSpPr>
        <p:spPr>
          <a:xfrm>
            <a:off x="5462873" y="2466282"/>
            <a:ext cx="737702" cy="369332"/>
          </a:xfrm>
          <a:prstGeom prst="rect">
            <a:avLst/>
          </a:prstGeom>
          <a:noFill/>
        </p:spPr>
        <p:txBody>
          <a:bodyPr wrap="none" rtlCol="0" anchor="ctr" anchorCtr="1">
            <a:spAutoFit/>
          </a:bodyPr>
          <a:lstStyle/>
          <a:p>
            <a:pPr algn="ctr"/>
            <a:r>
              <a:rPr lang="en-US" dirty="0">
                <a:solidFill>
                  <a:srgbClr val="000000"/>
                </a:solidFill>
              </a:rPr>
              <a:t>saved</a:t>
            </a:r>
          </a:p>
        </p:txBody>
      </p:sp>
      <p:cxnSp>
        <p:nvCxnSpPr>
          <p:cNvPr id="449" name="Straight Arrow Connector 448">
            <a:extLst>
              <a:ext uri="{FF2B5EF4-FFF2-40B4-BE49-F238E27FC236}">
                <a16:creationId xmlns:a16="http://schemas.microsoft.com/office/drawing/2014/main" id="{FE1096B8-57F5-AA4A-A3E0-607C00DF33CB}"/>
              </a:ext>
            </a:extLst>
          </p:cNvPr>
          <p:cNvCxnSpPr>
            <a:endCxn id="360" idx="1"/>
          </p:cNvCxnSpPr>
          <p:nvPr/>
        </p:nvCxnSpPr>
        <p:spPr>
          <a:xfrm flipV="1">
            <a:off x="4757018" y="3082575"/>
            <a:ext cx="517205" cy="42288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24" name="TextBox 323">
            <a:extLst>
              <a:ext uri="{FF2B5EF4-FFF2-40B4-BE49-F238E27FC236}">
                <a16:creationId xmlns:a16="http://schemas.microsoft.com/office/drawing/2014/main" id="{276728ED-D05F-489C-8F05-2E89E57CD446}"/>
              </a:ext>
            </a:extLst>
          </p:cNvPr>
          <p:cNvSpPr txBox="1"/>
          <p:nvPr/>
        </p:nvSpPr>
        <p:spPr>
          <a:xfrm>
            <a:off x="5186394" y="5523585"/>
            <a:ext cx="923651" cy="400110"/>
          </a:xfrm>
          <a:prstGeom prst="rect">
            <a:avLst/>
          </a:prstGeom>
          <a:noFill/>
        </p:spPr>
        <p:txBody>
          <a:bodyPr wrap="none" rtlCol="0" anchor="ctr" anchorCtr="1">
            <a:spAutoFit/>
          </a:bodyPr>
          <a:lstStyle/>
          <a:p>
            <a:pPr algn="ctr"/>
            <a:r>
              <a:rPr lang="en-US" sz="2000">
                <a:solidFill>
                  <a:srgbClr val="000000"/>
                </a:solidFill>
              </a:rPr>
              <a:t>photos</a:t>
            </a:r>
          </a:p>
        </p:txBody>
      </p:sp>
      <p:sp>
        <p:nvSpPr>
          <p:cNvPr id="298" name="TextBox 297">
            <a:extLst>
              <a:ext uri="{FF2B5EF4-FFF2-40B4-BE49-F238E27FC236}">
                <a16:creationId xmlns:a16="http://schemas.microsoft.com/office/drawing/2014/main" id="{6BDD25B8-7944-4EF2-9695-86DA4365D494}"/>
              </a:ext>
            </a:extLst>
          </p:cNvPr>
          <p:cNvSpPr txBox="1"/>
          <p:nvPr/>
        </p:nvSpPr>
        <p:spPr>
          <a:xfrm>
            <a:off x="5287416" y="5195085"/>
            <a:ext cx="1050288" cy="400110"/>
          </a:xfrm>
          <a:prstGeom prst="rect">
            <a:avLst/>
          </a:prstGeom>
          <a:noFill/>
        </p:spPr>
        <p:txBody>
          <a:bodyPr wrap="none" rtlCol="0" anchor="ctr" anchorCtr="1">
            <a:spAutoFit/>
          </a:bodyPr>
          <a:lstStyle/>
          <a:p>
            <a:pPr algn="ctr"/>
            <a:r>
              <a:rPr lang="en-US" sz="2000">
                <a:solidFill>
                  <a:srgbClr val="000000"/>
                </a:solidFill>
              </a:rPr>
              <a:t>not only</a:t>
            </a:r>
          </a:p>
        </p:txBody>
      </p:sp>
      <p:sp>
        <p:nvSpPr>
          <p:cNvPr id="450" name="TextBox 449">
            <a:extLst>
              <a:ext uri="{FF2B5EF4-FFF2-40B4-BE49-F238E27FC236}">
                <a16:creationId xmlns:a16="http://schemas.microsoft.com/office/drawing/2014/main" id="{E1074E54-B966-FE49-90A1-8A7BF74CBD2B}"/>
              </a:ext>
            </a:extLst>
          </p:cNvPr>
          <p:cNvSpPr txBox="1"/>
          <p:nvPr/>
        </p:nvSpPr>
        <p:spPr>
          <a:xfrm>
            <a:off x="5283566" y="4656378"/>
            <a:ext cx="1343559" cy="646331"/>
          </a:xfrm>
          <a:prstGeom prst="rect">
            <a:avLst/>
          </a:prstGeom>
          <a:noFill/>
        </p:spPr>
        <p:txBody>
          <a:bodyPr wrap="square" rtlCol="0">
            <a:spAutoFit/>
          </a:bodyPr>
          <a:lstStyle/>
          <a:p>
            <a:r>
              <a:rPr lang="en-US" dirty="0"/>
              <a:t>Using videos, </a:t>
            </a:r>
          </a:p>
        </p:txBody>
      </p:sp>
      <p:cxnSp>
        <p:nvCxnSpPr>
          <p:cNvPr id="452" name="Straight Connector 451">
            <a:extLst>
              <a:ext uri="{FF2B5EF4-FFF2-40B4-BE49-F238E27FC236}">
                <a16:creationId xmlns:a16="http://schemas.microsoft.com/office/drawing/2014/main" id="{5D05C388-AF25-D74E-BD00-9D070A47833D}"/>
              </a:ext>
            </a:extLst>
          </p:cNvPr>
          <p:cNvCxnSpPr/>
          <p:nvPr/>
        </p:nvCxnSpPr>
        <p:spPr>
          <a:xfrm flipV="1">
            <a:off x="4795898" y="5302709"/>
            <a:ext cx="487668" cy="620986"/>
          </a:xfrm>
          <a:prstGeom prst="line">
            <a:avLst/>
          </a:prstGeom>
        </p:spPr>
        <p:style>
          <a:lnRef idx="2">
            <a:schemeClr val="dk1"/>
          </a:lnRef>
          <a:fillRef idx="0">
            <a:schemeClr val="dk1"/>
          </a:fillRef>
          <a:effectRef idx="1">
            <a:schemeClr val="dk1"/>
          </a:effectRef>
          <a:fontRef idx="minor">
            <a:schemeClr val="tx1"/>
          </a:fontRef>
        </p:style>
      </p:cxnSp>
      <p:cxnSp>
        <p:nvCxnSpPr>
          <p:cNvPr id="455" name="Straight Connector 454">
            <a:extLst>
              <a:ext uri="{FF2B5EF4-FFF2-40B4-BE49-F238E27FC236}">
                <a16:creationId xmlns:a16="http://schemas.microsoft.com/office/drawing/2014/main" id="{9BE454D2-3AA7-0245-9357-55B43198CA31}"/>
              </a:ext>
            </a:extLst>
          </p:cNvPr>
          <p:cNvCxnSpPr>
            <a:endCxn id="450" idx="1"/>
          </p:cNvCxnSpPr>
          <p:nvPr/>
        </p:nvCxnSpPr>
        <p:spPr>
          <a:xfrm>
            <a:off x="2477498" y="4905498"/>
            <a:ext cx="2806068" cy="74046"/>
          </a:xfrm>
          <a:prstGeom prst="line">
            <a:avLst/>
          </a:prstGeom>
        </p:spPr>
        <p:style>
          <a:lnRef idx="2">
            <a:schemeClr val="dk1"/>
          </a:lnRef>
          <a:fillRef idx="0">
            <a:schemeClr val="dk1"/>
          </a:fillRef>
          <a:effectRef idx="1">
            <a:schemeClr val="dk1"/>
          </a:effectRef>
          <a:fontRef idx="minor">
            <a:schemeClr val="tx1"/>
          </a:fontRef>
        </p:style>
      </p:cxnSp>
      <mc:AlternateContent xmlns:mc="http://schemas.openxmlformats.org/markup-compatibility/2006">
        <mc:Choice xmlns:p14="http://schemas.microsoft.com/office/powerpoint/2010/main" Requires="p14">
          <p:contentPart p14:bwMode="auto" r:id="rId401">
            <p14:nvContentPartPr>
              <p14:cNvPr id="459" name="Ink 458">
                <a:extLst>
                  <a:ext uri="{FF2B5EF4-FFF2-40B4-BE49-F238E27FC236}">
                    <a16:creationId xmlns:a16="http://schemas.microsoft.com/office/drawing/2014/main" id="{45A37CAF-F0B2-D84F-B81A-5768B095506A}"/>
                  </a:ext>
                </a:extLst>
              </p14:cNvPr>
              <p14:cNvContentPartPr/>
              <p14:nvPr/>
            </p14:nvContentPartPr>
            <p14:xfrm>
              <a:off x="504643" y="-1040991"/>
              <a:ext cx="360" cy="360"/>
            </p14:xfrm>
          </p:contentPart>
        </mc:Choice>
        <mc:Fallback>
          <p:pic>
            <p:nvPicPr>
              <p:cNvPr id="459" name="Ink 458">
                <a:extLst>
                  <a:ext uri="{FF2B5EF4-FFF2-40B4-BE49-F238E27FC236}">
                    <a16:creationId xmlns:a16="http://schemas.microsoft.com/office/drawing/2014/main" id="{45A37CAF-F0B2-D84F-B81A-5768B095506A}"/>
                  </a:ext>
                </a:extLst>
              </p:cNvPr>
              <p:cNvPicPr/>
              <p:nvPr/>
            </p:nvPicPr>
            <p:blipFill>
              <a:blip r:embed="rId402"/>
              <a:stretch>
                <a:fillRect/>
              </a:stretch>
            </p:blipFill>
            <p:spPr>
              <a:xfrm>
                <a:off x="500323" y="-1045311"/>
                <a:ext cx="9000" cy="9000"/>
              </a:xfrm>
              <a:prstGeom prst="rect">
                <a:avLst/>
              </a:prstGeom>
            </p:spPr>
          </p:pic>
        </mc:Fallback>
      </mc:AlternateContent>
      <p:sp>
        <p:nvSpPr>
          <p:cNvPr id="249" name="Hexagon 248">
            <a:extLst>
              <a:ext uri="{FF2B5EF4-FFF2-40B4-BE49-F238E27FC236}">
                <a16:creationId xmlns:a16="http://schemas.microsoft.com/office/drawing/2014/main" id="{FFEAAB3F-2472-431F-B765-1579A9B29B54}"/>
              </a:ext>
            </a:extLst>
          </p:cNvPr>
          <p:cNvSpPr/>
          <p:nvPr/>
        </p:nvSpPr>
        <p:spPr>
          <a:xfrm>
            <a:off x="1903363" y="4628819"/>
            <a:ext cx="731520" cy="548640"/>
          </a:xfrm>
          <a:prstGeom prst="hexagon">
            <a:avLst>
              <a:gd name="adj" fmla="val 28896"/>
              <a:gd name="vf" fmla="val 115470"/>
            </a:avLst>
          </a:prstGeom>
          <a:solidFill>
            <a:srgbClr val="000000">
              <a:alpha val="5000"/>
            </a:srgbClr>
          </a:solidFill>
          <a:ln w="9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000000"/>
              </a:solidFill>
            </a:endParaRPr>
          </a:p>
        </p:txBody>
      </p:sp>
      <p:sp>
        <p:nvSpPr>
          <p:cNvPr id="278" name="Hexagon 277">
            <a:extLst>
              <a:ext uri="{FF2B5EF4-FFF2-40B4-BE49-F238E27FC236}">
                <a16:creationId xmlns:a16="http://schemas.microsoft.com/office/drawing/2014/main" id="{83A6B98E-76B8-4046-A0F8-5493E018420F}"/>
              </a:ext>
            </a:extLst>
          </p:cNvPr>
          <p:cNvSpPr/>
          <p:nvPr/>
        </p:nvSpPr>
        <p:spPr>
          <a:xfrm>
            <a:off x="4340428" y="5896442"/>
            <a:ext cx="548640" cy="548640"/>
          </a:xfrm>
          <a:prstGeom prst="hexagon">
            <a:avLst>
              <a:gd name="adj" fmla="val 28855"/>
              <a:gd name="vf" fmla="val 115470"/>
            </a:avLst>
          </a:prstGeom>
          <a:solidFill>
            <a:srgbClr val="000000">
              <a:alpha val="5000"/>
            </a:srgbClr>
          </a:solidFill>
          <a:ln w="90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000000"/>
              </a:solidFill>
            </a:endParaRPr>
          </a:p>
        </p:txBody>
      </p:sp>
      <p:sp>
        <p:nvSpPr>
          <p:cNvPr id="296" name="TextBox 295">
            <a:extLst>
              <a:ext uri="{FF2B5EF4-FFF2-40B4-BE49-F238E27FC236}">
                <a16:creationId xmlns:a16="http://schemas.microsoft.com/office/drawing/2014/main" id="{D47C1D5A-E1C0-4748-B0E1-7B1A67D32931}"/>
              </a:ext>
            </a:extLst>
          </p:cNvPr>
          <p:cNvSpPr txBox="1"/>
          <p:nvPr/>
        </p:nvSpPr>
        <p:spPr>
          <a:xfrm>
            <a:off x="85224" y="4023162"/>
            <a:ext cx="1000595" cy="415498"/>
          </a:xfrm>
          <a:prstGeom prst="rect">
            <a:avLst/>
          </a:prstGeom>
          <a:noFill/>
        </p:spPr>
        <p:txBody>
          <a:bodyPr wrap="none" rtlCol="0" anchor="ctr" anchorCtr="1">
            <a:spAutoFit/>
          </a:bodyPr>
          <a:lstStyle/>
          <a:p>
            <a:pPr algn="ctr"/>
            <a:r>
              <a:rPr lang="en-US" sz="2100" dirty="0">
                <a:solidFill>
                  <a:srgbClr val="000000"/>
                </a:solidFill>
              </a:rPr>
              <a:t>greater</a:t>
            </a:r>
          </a:p>
        </p:txBody>
      </p:sp>
      <p:sp>
        <p:nvSpPr>
          <p:cNvPr id="299" name="TextBox 298">
            <a:extLst>
              <a:ext uri="{FF2B5EF4-FFF2-40B4-BE49-F238E27FC236}">
                <a16:creationId xmlns:a16="http://schemas.microsoft.com/office/drawing/2014/main" id="{336B987C-1A4B-42CC-AB09-62E6BB97FB43}"/>
              </a:ext>
            </a:extLst>
          </p:cNvPr>
          <p:cNvSpPr txBox="1"/>
          <p:nvPr/>
        </p:nvSpPr>
        <p:spPr>
          <a:xfrm>
            <a:off x="94562" y="4290660"/>
            <a:ext cx="1095172" cy="384721"/>
          </a:xfrm>
          <a:prstGeom prst="rect">
            <a:avLst/>
          </a:prstGeom>
          <a:noFill/>
        </p:spPr>
        <p:txBody>
          <a:bodyPr wrap="none" rtlCol="0" anchor="ctr" anchorCtr="1">
            <a:spAutoFit/>
          </a:bodyPr>
          <a:lstStyle/>
          <a:p>
            <a:pPr algn="ctr"/>
            <a:r>
              <a:rPr lang="en-US" sz="1900" dirty="0">
                <a:solidFill>
                  <a:srgbClr val="000000"/>
                </a:solidFill>
              </a:rPr>
              <a:t>audience</a:t>
            </a:r>
          </a:p>
        </p:txBody>
      </p:sp>
      <p:sp>
        <p:nvSpPr>
          <p:cNvPr id="230" name="TextBox 229">
            <a:extLst>
              <a:ext uri="{FF2B5EF4-FFF2-40B4-BE49-F238E27FC236}">
                <a16:creationId xmlns:a16="http://schemas.microsoft.com/office/drawing/2014/main" id="{0852A6A0-763F-48C5-8C5E-52B4C6A81DCC}"/>
              </a:ext>
            </a:extLst>
          </p:cNvPr>
          <p:cNvSpPr txBox="1"/>
          <p:nvPr/>
        </p:nvSpPr>
        <p:spPr>
          <a:xfrm>
            <a:off x="783174" y="3548122"/>
            <a:ext cx="199093" cy="169277"/>
          </a:xfrm>
          <a:prstGeom prst="rect">
            <a:avLst/>
          </a:prstGeom>
          <a:noFill/>
        </p:spPr>
        <p:txBody>
          <a:bodyPr wrap="none" rtlCol="0" anchor="ctr" anchorCtr="1">
            <a:spAutoFit/>
          </a:bodyPr>
          <a:lstStyle/>
          <a:p>
            <a:pPr algn="ctr"/>
            <a:r>
              <a:rPr lang="en-US" sz="500">
                <a:solidFill>
                  <a:srgbClr val="000000"/>
                </a:solidFill>
              </a:rPr>
              <a:t>l</a:t>
            </a:r>
          </a:p>
        </p:txBody>
      </p:sp>
      <p:sp>
        <p:nvSpPr>
          <p:cNvPr id="310" name="TextBox 309">
            <a:extLst>
              <a:ext uri="{FF2B5EF4-FFF2-40B4-BE49-F238E27FC236}">
                <a16:creationId xmlns:a16="http://schemas.microsoft.com/office/drawing/2014/main" id="{CAACEE88-F0DC-4457-9E15-21735E6D9C58}"/>
              </a:ext>
            </a:extLst>
          </p:cNvPr>
          <p:cNvSpPr txBox="1"/>
          <p:nvPr/>
        </p:nvSpPr>
        <p:spPr>
          <a:xfrm>
            <a:off x="54860" y="3787288"/>
            <a:ext cx="962508" cy="384721"/>
          </a:xfrm>
          <a:prstGeom prst="rect">
            <a:avLst/>
          </a:prstGeom>
          <a:noFill/>
        </p:spPr>
        <p:txBody>
          <a:bodyPr wrap="none" rtlCol="0" anchor="ctr" anchorCtr="1">
            <a:spAutoFit/>
          </a:bodyPr>
          <a:lstStyle/>
          <a:p>
            <a:pPr algn="ctr"/>
            <a:r>
              <a:rPr lang="en-US" sz="1900" dirty="0">
                <a:solidFill>
                  <a:srgbClr val="000000"/>
                </a:solidFill>
              </a:rPr>
              <a:t>an even</a:t>
            </a:r>
          </a:p>
        </p:txBody>
      </p:sp>
      <p:sp>
        <p:nvSpPr>
          <p:cNvPr id="286" name="TextBox 285">
            <a:extLst>
              <a:ext uri="{FF2B5EF4-FFF2-40B4-BE49-F238E27FC236}">
                <a16:creationId xmlns:a16="http://schemas.microsoft.com/office/drawing/2014/main" id="{A4015833-44B9-49A2-BC9D-58049093A8E1}"/>
              </a:ext>
            </a:extLst>
          </p:cNvPr>
          <p:cNvSpPr txBox="1"/>
          <p:nvPr/>
        </p:nvSpPr>
        <p:spPr>
          <a:xfrm>
            <a:off x="148497" y="3347847"/>
            <a:ext cx="963726" cy="677108"/>
          </a:xfrm>
          <a:prstGeom prst="rect">
            <a:avLst/>
          </a:prstGeom>
          <a:noFill/>
        </p:spPr>
        <p:txBody>
          <a:bodyPr wrap="none" rtlCol="0" anchor="ctr" anchorCtr="1">
            <a:spAutoFit/>
          </a:bodyPr>
          <a:lstStyle/>
          <a:p>
            <a:pPr algn="ctr"/>
            <a:r>
              <a:rPr lang="en-US" sz="1900" dirty="0">
                <a:solidFill>
                  <a:srgbClr val="000000"/>
                </a:solidFill>
              </a:rPr>
              <a:t>#</a:t>
            </a:r>
          </a:p>
          <a:p>
            <a:pPr algn="ctr"/>
            <a:r>
              <a:rPr lang="en-US" sz="1900" dirty="0">
                <a:solidFill>
                  <a:srgbClr val="000000"/>
                </a:solidFill>
              </a:rPr>
              <a:t>reaches</a:t>
            </a:r>
          </a:p>
        </p:txBody>
      </p:sp>
      <p:cxnSp>
        <p:nvCxnSpPr>
          <p:cNvPr id="461" name="Straight Connector 460">
            <a:extLst>
              <a:ext uri="{FF2B5EF4-FFF2-40B4-BE49-F238E27FC236}">
                <a16:creationId xmlns:a16="http://schemas.microsoft.com/office/drawing/2014/main" id="{48DDA65A-3B77-8A40-B868-6C038C7C08A1}"/>
              </a:ext>
            </a:extLst>
          </p:cNvPr>
          <p:cNvCxnSpPr>
            <a:cxnSpLocks/>
          </p:cNvCxnSpPr>
          <p:nvPr/>
        </p:nvCxnSpPr>
        <p:spPr>
          <a:xfrm flipV="1">
            <a:off x="783174" y="2330162"/>
            <a:ext cx="710022" cy="1387238"/>
          </a:xfrm>
          <a:prstGeom prst="line">
            <a:avLst/>
          </a:prstGeom>
        </p:spPr>
        <p:style>
          <a:lnRef idx="2">
            <a:schemeClr val="dk1"/>
          </a:lnRef>
          <a:fillRef idx="0">
            <a:schemeClr val="dk1"/>
          </a:fillRef>
          <a:effectRef idx="1">
            <a:schemeClr val="dk1"/>
          </a:effectRef>
          <a:fontRef idx="minor">
            <a:schemeClr val="tx1"/>
          </a:fontRef>
        </p:style>
      </p:cxnSp>
      <p:sp>
        <p:nvSpPr>
          <p:cNvPr id="465" name="TextBox 464">
            <a:extLst>
              <a:ext uri="{FF2B5EF4-FFF2-40B4-BE49-F238E27FC236}">
                <a16:creationId xmlns:a16="http://schemas.microsoft.com/office/drawing/2014/main" id="{AF5362E4-1096-0B41-9309-AE073B98B877}"/>
              </a:ext>
            </a:extLst>
          </p:cNvPr>
          <p:cNvSpPr txBox="1"/>
          <p:nvPr/>
        </p:nvSpPr>
        <p:spPr>
          <a:xfrm>
            <a:off x="-51424" y="596619"/>
            <a:ext cx="1512038" cy="646331"/>
          </a:xfrm>
          <a:prstGeom prst="rect">
            <a:avLst/>
          </a:prstGeom>
          <a:noFill/>
        </p:spPr>
        <p:txBody>
          <a:bodyPr wrap="square" rtlCol="0">
            <a:spAutoFit/>
          </a:bodyPr>
          <a:lstStyle/>
          <a:p>
            <a:r>
              <a:rPr lang="en-US" dirty="0"/>
              <a:t>More </a:t>
            </a:r>
          </a:p>
          <a:p>
            <a:r>
              <a:rPr lang="en-US" dirty="0"/>
              <a:t>personalized </a:t>
            </a:r>
          </a:p>
        </p:txBody>
      </p:sp>
      <p:sp>
        <p:nvSpPr>
          <p:cNvPr id="466" name="TextBox 465">
            <a:extLst>
              <a:ext uri="{FF2B5EF4-FFF2-40B4-BE49-F238E27FC236}">
                <a16:creationId xmlns:a16="http://schemas.microsoft.com/office/drawing/2014/main" id="{70F96D39-8FB6-5646-9389-3A2C1BC93D5C}"/>
              </a:ext>
            </a:extLst>
          </p:cNvPr>
          <p:cNvSpPr txBox="1"/>
          <p:nvPr/>
        </p:nvSpPr>
        <p:spPr>
          <a:xfrm>
            <a:off x="4954706" y="6349639"/>
            <a:ext cx="1805323" cy="369332"/>
          </a:xfrm>
          <a:prstGeom prst="rect">
            <a:avLst/>
          </a:prstGeom>
          <a:noFill/>
        </p:spPr>
        <p:txBody>
          <a:bodyPr wrap="square" rtlCol="0">
            <a:spAutoFit/>
          </a:bodyPr>
          <a:lstStyle/>
          <a:p>
            <a:r>
              <a:rPr lang="en-US" dirty="0"/>
              <a:t>Very multimodal </a:t>
            </a:r>
          </a:p>
        </p:txBody>
      </p:sp>
      <p:cxnSp>
        <p:nvCxnSpPr>
          <p:cNvPr id="468" name="Straight Connector 467">
            <a:extLst>
              <a:ext uri="{FF2B5EF4-FFF2-40B4-BE49-F238E27FC236}">
                <a16:creationId xmlns:a16="http://schemas.microsoft.com/office/drawing/2014/main" id="{06184B10-481E-D94F-8FD3-1AB5FA3C2966}"/>
              </a:ext>
            </a:extLst>
          </p:cNvPr>
          <p:cNvCxnSpPr/>
          <p:nvPr/>
        </p:nvCxnSpPr>
        <p:spPr>
          <a:xfrm>
            <a:off x="4648658" y="6534305"/>
            <a:ext cx="425736" cy="0"/>
          </a:xfrm>
          <a:prstGeom prst="line">
            <a:avLst/>
          </a:prstGeom>
        </p:spPr>
        <p:style>
          <a:lnRef idx="2">
            <a:schemeClr val="dk1"/>
          </a:lnRef>
          <a:fillRef idx="0">
            <a:schemeClr val="dk1"/>
          </a:fillRef>
          <a:effectRef idx="1">
            <a:schemeClr val="dk1"/>
          </a:effectRef>
          <a:fontRef idx="minor">
            <a:schemeClr val="tx1"/>
          </a:fontRef>
        </p:style>
      </p:cxnSp>
      <p:sp>
        <p:nvSpPr>
          <p:cNvPr id="469" name="TextBox 468">
            <a:extLst>
              <a:ext uri="{FF2B5EF4-FFF2-40B4-BE49-F238E27FC236}">
                <a16:creationId xmlns:a16="http://schemas.microsoft.com/office/drawing/2014/main" id="{26422021-1BDA-3547-941B-F5CE85B13AF6}"/>
              </a:ext>
            </a:extLst>
          </p:cNvPr>
          <p:cNvSpPr txBox="1"/>
          <p:nvPr/>
        </p:nvSpPr>
        <p:spPr>
          <a:xfrm>
            <a:off x="10888898" y="1397294"/>
            <a:ext cx="1280880" cy="2308324"/>
          </a:xfrm>
          <a:prstGeom prst="rect">
            <a:avLst/>
          </a:prstGeom>
          <a:noFill/>
        </p:spPr>
        <p:txBody>
          <a:bodyPr wrap="square" rtlCol="0">
            <a:spAutoFit/>
          </a:bodyPr>
          <a:lstStyle/>
          <a:p>
            <a:r>
              <a:rPr lang="en-US" dirty="0"/>
              <a:t>Many aspects to account for; lighting, pose, outfit, area, etc. </a:t>
            </a:r>
          </a:p>
        </p:txBody>
      </p:sp>
      <p:cxnSp>
        <p:nvCxnSpPr>
          <p:cNvPr id="471" name="Straight Connector 470">
            <a:extLst>
              <a:ext uri="{FF2B5EF4-FFF2-40B4-BE49-F238E27FC236}">
                <a16:creationId xmlns:a16="http://schemas.microsoft.com/office/drawing/2014/main" id="{6B9D86B5-7FE0-B34B-B4AA-06C39A108F1D}"/>
              </a:ext>
            </a:extLst>
          </p:cNvPr>
          <p:cNvCxnSpPr>
            <a:endCxn id="469" idx="1"/>
          </p:cNvCxnSpPr>
          <p:nvPr/>
        </p:nvCxnSpPr>
        <p:spPr>
          <a:xfrm flipV="1">
            <a:off x="10140043" y="2551456"/>
            <a:ext cx="748855" cy="480852"/>
          </a:xfrm>
          <a:prstGeom prst="line">
            <a:avLst/>
          </a:prstGeom>
        </p:spPr>
        <p:style>
          <a:lnRef idx="2">
            <a:schemeClr val="dk1"/>
          </a:lnRef>
          <a:fillRef idx="0">
            <a:schemeClr val="dk1"/>
          </a:fillRef>
          <a:effectRef idx="1">
            <a:schemeClr val="dk1"/>
          </a:effectRef>
          <a:fontRef idx="minor">
            <a:schemeClr val="tx1"/>
          </a:fontRef>
        </p:style>
      </p:cxnSp>
      <p:sp>
        <p:nvSpPr>
          <p:cNvPr id="472" name="TextBox 471">
            <a:extLst>
              <a:ext uri="{FF2B5EF4-FFF2-40B4-BE49-F238E27FC236}">
                <a16:creationId xmlns:a16="http://schemas.microsoft.com/office/drawing/2014/main" id="{9A422E4C-5709-CF46-8905-D8832DAE4196}"/>
              </a:ext>
            </a:extLst>
          </p:cNvPr>
          <p:cNvSpPr txBox="1"/>
          <p:nvPr/>
        </p:nvSpPr>
        <p:spPr>
          <a:xfrm>
            <a:off x="10376474" y="4438660"/>
            <a:ext cx="1510615" cy="2308324"/>
          </a:xfrm>
          <a:prstGeom prst="rect">
            <a:avLst/>
          </a:prstGeom>
          <a:noFill/>
        </p:spPr>
        <p:txBody>
          <a:bodyPr wrap="square" rtlCol="0">
            <a:spAutoFit/>
          </a:bodyPr>
          <a:lstStyle/>
          <a:p>
            <a:r>
              <a:rPr lang="en-US" dirty="0"/>
              <a:t>Appeals to a wide audience + tries to relate to the interests of different people </a:t>
            </a:r>
          </a:p>
        </p:txBody>
      </p:sp>
      <p:cxnSp>
        <p:nvCxnSpPr>
          <p:cNvPr id="474" name="Straight Connector 473">
            <a:extLst>
              <a:ext uri="{FF2B5EF4-FFF2-40B4-BE49-F238E27FC236}">
                <a16:creationId xmlns:a16="http://schemas.microsoft.com/office/drawing/2014/main" id="{5300411C-C66B-DD47-B42B-F65552511C23}"/>
              </a:ext>
            </a:extLst>
          </p:cNvPr>
          <p:cNvCxnSpPr/>
          <p:nvPr/>
        </p:nvCxnSpPr>
        <p:spPr>
          <a:xfrm flipV="1">
            <a:off x="9031909" y="5460706"/>
            <a:ext cx="1322671" cy="462989"/>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3151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FF12EB-7103-1845-B861-2C0CC788553D}"/>
              </a:ext>
            </a:extLst>
          </p:cNvPr>
          <p:cNvSpPr>
            <a:spLocks noGrp="1"/>
          </p:cNvSpPr>
          <p:nvPr>
            <p:ph type="body" idx="1"/>
          </p:nvPr>
        </p:nvSpPr>
        <p:spPr>
          <a:xfrm>
            <a:off x="1663096" y="18795"/>
            <a:ext cx="4160520" cy="823912"/>
          </a:xfrm>
        </p:spPr>
        <p:txBody>
          <a:bodyPr/>
          <a:lstStyle/>
          <a:p>
            <a:r>
              <a:rPr lang="en-US"/>
              <a:t>WHY DID THEY DECIDE TO USE SOCIAL MEDIA? </a:t>
            </a:r>
          </a:p>
        </p:txBody>
      </p:sp>
      <p:sp>
        <p:nvSpPr>
          <p:cNvPr id="8" name="Content Placeholder 7">
            <a:extLst>
              <a:ext uri="{FF2B5EF4-FFF2-40B4-BE49-F238E27FC236}">
                <a16:creationId xmlns:a16="http://schemas.microsoft.com/office/drawing/2014/main" id="{666D2079-88D4-6549-895E-DF9F5D8A80A2}"/>
              </a:ext>
            </a:extLst>
          </p:cNvPr>
          <p:cNvSpPr>
            <a:spLocks noGrp="1"/>
          </p:cNvSpPr>
          <p:nvPr>
            <p:ph sz="half" idx="2"/>
          </p:nvPr>
        </p:nvSpPr>
        <p:spPr>
          <a:xfrm>
            <a:off x="1488657" y="411956"/>
            <a:ext cx="3910645" cy="4124086"/>
          </a:xfrm>
        </p:spPr>
        <p:txBody>
          <a:bodyPr>
            <a:noAutofit/>
          </a:bodyPr>
          <a:lstStyle/>
          <a:p>
            <a:endParaRPr lang="en-US" sz="1800" dirty="0"/>
          </a:p>
          <a:p>
            <a:r>
              <a:rPr lang="en-US" dirty="0"/>
              <a:t>They use </a:t>
            </a:r>
            <a:r>
              <a:rPr lang="en-US" sz="1800" dirty="0"/>
              <a:t>multiple sites including Facebook, Instagram and Twitter. Want the travelers to see what they could be experiencing. </a:t>
            </a:r>
          </a:p>
          <a:p>
            <a:r>
              <a:rPr lang="en-US" dirty="0"/>
              <a:t>Social media is just another outlet to connect with their customers, even when they aren’t physically there staying with them </a:t>
            </a:r>
          </a:p>
          <a:p>
            <a:r>
              <a:rPr lang="en-US" dirty="0"/>
              <a:t>Over 85% of posts on the Ritz Carlton Instagram channel are “user generated content.”</a:t>
            </a:r>
          </a:p>
          <a:p>
            <a:endParaRPr lang="en-US" sz="1800" dirty="0"/>
          </a:p>
          <a:p>
            <a:endParaRPr lang="en-US" sz="1800" dirty="0"/>
          </a:p>
        </p:txBody>
      </p:sp>
      <p:sp>
        <p:nvSpPr>
          <p:cNvPr id="4" name="TextBox 3">
            <a:extLst>
              <a:ext uri="{FF2B5EF4-FFF2-40B4-BE49-F238E27FC236}">
                <a16:creationId xmlns:a16="http://schemas.microsoft.com/office/drawing/2014/main" id="{1A84490F-88F9-FE40-B16A-BE15FBD7D346}"/>
              </a:ext>
            </a:extLst>
          </p:cNvPr>
          <p:cNvSpPr txBox="1"/>
          <p:nvPr/>
        </p:nvSpPr>
        <p:spPr>
          <a:xfrm>
            <a:off x="6198738" y="3156445"/>
            <a:ext cx="5960261" cy="1754326"/>
          </a:xfrm>
          <a:prstGeom prst="rect">
            <a:avLst/>
          </a:prstGeom>
          <a:noFill/>
        </p:spPr>
        <p:txBody>
          <a:bodyPr wrap="square" rtlCol="0">
            <a:spAutoFit/>
          </a:bodyPr>
          <a:lstStyle/>
          <a:p>
            <a:pPr marL="285750" indent="-285750">
              <a:buFont typeface="Arial" panose="020B0604020202020204" pitchFamily="34" charset="0"/>
              <a:buChar char="•"/>
            </a:pPr>
            <a:r>
              <a:rPr lang="en-US" sz="1800"/>
              <a:t>As a hotel, the RC wants to be able to interact with their clientele on another level.</a:t>
            </a:r>
          </a:p>
          <a:p>
            <a:pPr marL="285750" indent="-285750">
              <a:buFont typeface="Arial" panose="020B0604020202020204" pitchFamily="34" charset="0"/>
              <a:buChar char="•"/>
            </a:pPr>
            <a:r>
              <a:rPr lang="en-US" sz="1800"/>
              <a:t>Want to use this platform to inspire people to take trips and make memories they wont ever forget. </a:t>
            </a:r>
          </a:p>
          <a:p>
            <a:pPr marL="285750" indent="-285750">
              <a:buFont typeface="Arial" panose="020B0604020202020204" pitchFamily="34" charset="0"/>
              <a:buChar char="•"/>
            </a:pPr>
            <a:r>
              <a:rPr lang="en-US" sz="1800"/>
              <a:t>“Maximize engagement with a global group of luxury travelers.” </a:t>
            </a:r>
            <a:endParaRPr lang="en-US"/>
          </a:p>
        </p:txBody>
      </p:sp>
      <p:sp>
        <p:nvSpPr>
          <p:cNvPr id="5" name="TextBox 4">
            <a:extLst>
              <a:ext uri="{FF2B5EF4-FFF2-40B4-BE49-F238E27FC236}">
                <a16:creationId xmlns:a16="http://schemas.microsoft.com/office/drawing/2014/main" id="{11B5503E-BCDD-F04F-943B-48285AE3EFF6}"/>
              </a:ext>
            </a:extLst>
          </p:cNvPr>
          <p:cNvSpPr txBox="1"/>
          <p:nvPr/>
        </p:nvSpPr>
        <p:spPr>
          <a:xfrm>
            <a:off x="6198738" y="4847644"/>
            <a:ext cx="5153539" cy="1754326"/>
          </a:xfrm>
          <a:prstGeom prst="rect">
            <a:avLst/>
          </a:prstGeom>
          <a:noFill/>
        </p:spPr>
        <p:txBody>
          <a:bodyPr wrap="square" rtlCol="0">
            <a:spAutoFit/>
          </a:bodyPr>
          <a:lstStyle/>
          <a:p>
            <a:pPr marL="285750" indent="-285750">
              <a:buFont typeface="Arial" panose="020B0604020202020204" pitchFamily="34" charset="0"/>
              <a:buChar char="•"/>
            </a:pPr>
            <a:r>
              <a:rPr lang="en-US" sz="1800"/>
              <a:t>Social media is a way to increase the knowledge of their hospitality, and performance. </a:t>
            </a:r>
          </a:p>
          <a:p>
            <a:pPr marL="285750" indent="-285750">
              <a:buFont typeface="Arial" panose="020B0604020202020204" pitchFamily="34" charset="0"/>
              <a:buChar char="•"/>
            </a:pPr>
            <a:r>
              <a:rPr lang="en-US" sz="1800"/>
              <a:t>Want to appeal to guests in a way that keeps them coming back, and share their good experiences with others. </a:t>
            </a:r>
          </a:p>
          <a:p>
            <a:pPr marL="285750" indent="-285750">
              <a:buFont typeface="Arial" panose="020B0604020202020204" pitchFamily="34" charset="0"/>
              <a:buChar char="•"/>
            </a:pPr>
            <a:r>
              <a:rPr lang="en-US" sz="1800"/>
              <a:t>Main focus is on customer service. </a:t>
            </a:r>
            <a:endParaRPr lang="en-US"/>
          </a:p>
        </p:txBody>
      </p:sp>
      <p:pic>
        <p:nvPicPr>
          <p:cNvPr id="18" name="Picture 17">
            <a:extLst>
              <a:ext uri="{FF2B5EF4-FFF2-40B4-BE49-F238E27FC236}">
                <a16:creationId xmlns:a16="http://schemas.microsoft.com/office/drawing/2014/main" id="{395D4A7B-265C-364C-BA7B-78E5C2303E88}"/>
              </a:ext>
            </a:extLst>
          </p:cNvPr>
          <p:cNvPicPr>
            <a:picLocks noChangeAspect="1"/>
          </p:cNvPicPr>
          <p:nvPr/>
        </p:nvPicPr>
        <p:blipFill>
          <a:blip r:embed="rId2"/>
          <a:stretch>
            <a:fillRect/>
          </a:stretch>
        </p:blipFill>
        <p:spPr>
          <a:xfrm>
            <a:off x="5584222" y="-39240"/>
            <a:ext cx="4160520" cy="3120390"/>
          </a:xfrm>
          <a:prstGeom prst="rect">
            <a:avLst/>
          </a:prstGeom>
        </p:spPr>
      </p:pic>
      <p:sp>
        <p:nvSpPr>
          <p:cNvPr id="20" name="TextBox 19">
            <a:extLst>
              <a:ext uri="{FF2B5EF4-FFF2-40B4-BE49-F238E27FC236}">
                <a16:creationId xmlns:a16="http://schemas.microsoft.com/office/drawing/2014/main" id="{B4B665EB-0D6B-4B46-B46F-A4C4BBE4636C}"/>
              </a:ext>
            </a:extLst>
          </p:cNvPr>
          <p:cNvSpPr txBox="1"/>
          <p:nvPr/>
        </p:nvSpPr>
        <p:spPr>
          <a:xfrm>
            <a:off x="9913113" y="788175"/>
            <a:ext cx="1835693" cy="1615827"/>
          </a:xfrm>
          <a:prstGeom prst="rect">
            <a:avLst/>
          </a:prstGeom>
          <a:noFill/>
        </p:spPr>
        <p:txBody>
          <a:bodyPr wrap="square" rtlCol="0">
            <a:spAutoFit/>
          </a:bodyPr>
          <a:lstStyle/>
          <a:p>
            <a:pPr algn="l"/>
            <a:r>
              <a:rPr lang="en-US">
                <a:hlinkClick r:id="rId3"/>
              </a:rPr>
              <a:t>https://</a:t>
            </a:r>
            <a:r>
              <a:rPr lang="en-US" err="1">
                <a:hlinkClick r:id="rId3"/>
              </a:rPr>
              <a:t>www.ritzcarlton.com</a:t>
            </a:r>
            <a:r>
              <a:rPr lang="en-US">
                <a:hlinkClick r:id="rId3"/>
              </a:rPr>
              <a:t>/en/hearst</a:t>
            </a:r>
            <a:endParaRPr lang="en-US"/>
          </a:p>
          <a:p>
            <a:pPr algn="l"/>
            <a:r>
              <a:rPr lang="en-US" sz="900"/>
              <a:t>Video curated by emerging screen writing directors showcasing the beauty of multiple Ritz Carlton locations like Geneva, Hong Kong, etc. </a:t>
            </a:r>
          </a:p>
        </p:txBody>
      </p:sp>
      <p:pic>
        <p:nvPicPr>
          <p:cNvPr id="23" name="Picture 22">
            <a:extLst>
              <a:ext uri="{FF2B5EF4-FFF2-40B4-BE49-F238E27FC236}">
                <a16:creationId xmlns:a16="http://schemas.microsoft.com/office/drawing/2014/main" id="{865E3B42-5B0C-374C-8B1F-83F1E56EE081}"/>
              </a:ext>
            </a:extLst>
          </p:cNvPr>
          <p:cNvPicPr>
            <a:picLocks noChangeAspect="1"/>
          </p:cNvPicPr>
          <p:nvPr/>
        </p:nvPicPr>
        <p:blipFill>
          <a:blip r:embed="rId4"/>
          <a:stretch>
            <a:fillRect/>
          </a:stretch>
        </p:blipFill>
        <p:spPr>
          <a:xfrm>
            <a:off x="2326998" y="4290799"/>
            <a:ext cx="2890420" cy="1806512"/>
          </a:xfrm>
          <a:prstGeom prst="rect">
            <a:avLst/>
          </a:prstGeom>
        </p:spPr>
      </p:pic>
      <p:sp>
        <p:nvSpPr>
          <p:cNvPr id="24" name="TextBox 23">
            <a:extLst>
              <a:ext uri="{FF2B5EF4-FFF2-40B4-BE49-F238E27FC236}">
                <a16:creationId xmlns:a16="http://schemas.microsoft.com/office/drawing/2014/main" id="{E47DAE40-D56E-7744-B13F-E487D74E613F}"/>
              </a:ext>
            </a:extLst>
          </p:cNvPr>
          <p:cNvSpPr txBox="1"/>
          <p:nvPr/>
        </p:nvSpPr>
        <p:spPr>
          <a:xfrm>
            <a:off x="2828956" y="6232638"/>
            <a:ext cx="1828800" cy="369332"/>
          </a:xfrm>
          <a:prstGeom prst="rect">
            <a:avLst/>
          </a:prstGeom>
          <a:noFill/>
        </p:spPr>
        <p:txBody>
          <a:bodyPr wrap="square" rtlCol="0">
            <a:spAutoFit/>
          </a:bodyPr>
          <a:lstStyle/>
          <a:p>
            <a:pPr algn="l"/>
            <a:r>
              <a:rPr lang="en-US"/>
              <a:t>Ritz Carlton App</a:t>
            </a:r>
          </a:p>
        </p:txBody>
      </p:sp>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FB7F145D-1780-3A46-9542-450803A84F9C}"/>
                  </a:ext>
                </a:extLst>
              </p14:cNvPr>
              <p14:cNvContentPartPr/>
              <p14:nvPr/>
            </p14:nvContentPartPr>
            <p14:xfrm>
              <a:off x="4213778" y="6478338"/>
              <a:ext cx="22320" cy="49680"/>
            </p14:xfrm>
          </p:contentPart>
        </mc:Choice>
        <mc:Fallback xmlns="">
          <p:pic>
            <p:nvPicPr>
              <p:cNvPr id="3" name="Ink 2">
                <a:extLst>
                  <a:ext uri="{FF2B5EF4-FFF2-40B4-BE49-F238E27FC236}">
                    <a16:creationId xmlns:a16="http://schemas.microsoft.com/office/drawing/2014/main" id="{FB7F145D-1780-3A46-9542-450803A84F9C}"/>
                  </a:ext>
                </a:extLst>
              </p:cNvPr>
              <p:cNvPicPr/>
              <p:nvPr/>
            </p:nvPicPr>
            <p:blipFill>
              <a:blip r:embed="rId6"/>
              <a:stretch>
                <a:fillRect/>
              </a:stretch>
            </p:blipFill>
            <p:spPr>
              <a:xfrm>
                <a:off x="4198544" y="6462858"/>
                <a:ext cx="52434"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7" name="Ink 86">
                <a:extLst>
                  <a:ext uri="{FF2B5EF4-FFF2-40B4-BE49-F238E27FC236}">
                    <a16:creationId xmlns:a16="http://schemas.microsoft.com/office/drawing/2014/main" id="{4F99A8BE-9E60-6A4E-A0B1-E7FF80686B8E}"/>
                  </a:ext>
                </a:extLst>
              </p14:cNvPr>
              <p14:cNvContentPartPr/>
              <p14:nvPr/>
            </p14:nvContentPartPr>
            <p14:xfrm>
              <a:off x="10924178" y="4565658"/>
              <a:ext cx="695880" cy="38520"/>
            </p14:xfrm>
          </p:contentPart>
        </mc:Choice>
        <mc:Fallback xmlns="">
          <p:pic>
            <p:nvPicPr>
              <p:cNvPr id="87" name="Ink 86">
                <a:extLst>
                  <a:ext uri="{FF2B5EF4-FFF2-40B4-BE49-F238E27FC236}">
                    <a16:creationId xmlns:a16="http://schemas.microsoft.com/office/drawing/2014/main" id="{4F99A8BE-9E60-6A4E-A0B1-E7FF80686B8E}"/>
                  </a:ext>
                </a:extLst>
              </p:cNvPr>
              <p:cNvPicPr/>
              <p:nvPr/>
            </p:nvPicPr>
            <p:blipFill>
              <a:blip r:embed="rId8"/>
              <a:stretch>
                <a:fillRect/>
              </a:stretch>
            </p:blipFill>
            <p:spPr>
              <a:xfrm>
                <a:off x="10908690" y="4550178"/>
                <a:ext cx="726496" cy="69120"/>
              </a:xfrm>
              <a:prstGeom prst="rect">
                <a:avLst/>
              </a:prstGeom>
            </p:spPr>
          </p:pic>
        </mc:Fallback>
      </mc:AlternateContent>
    </p:spTree>
    <p:extLst>
      <p:ext uri="{BB962C8B-B14F-4D97-AF65-F5344CB8AC3E}">
        <p14:creationId xmlns:p14="http://schemas.microsoft.com/office/powerpoint/2010/main" val="1609581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CD726-1C64-EF44-AAE7-EB2FCBD8C15A}"/>
              </a:ext>
            </a:extLst>
          </p:cNvPr>
          <p:cNvSpPr>
            <a:spLocks noGrp="1"/>
          </p:cNvSpPr>
          <p:nvPr>
            <p:ph type="title"/>
          </p:nvPr>
        </p:nvSpPr>
        <p:spPr>
          <a:xfrm>
            <a:off x="4056063" y="685800"/>
            <a:ext cx="7446961" cy="1752599"/>
          </a:xfrm>
        </p:spPr>
        <p:txBody>
          <a:bodyPr vert="horz" lIns="91440" tIns="45720" rIns="91440" bIns="45720" rtlCol="0" anchor="ctr">
            <a:normAutofit/>
          </a:bodyPr>
          <a:lstStyle/>
          <a:p>
            <a:r>
              <a:rPr lang="en-US" dirty="0"/>
              <a:t>EFFECTS </a:t>
            </a:r>
          </a:p>
        </p:txBody>
      </p:sp>
      <p:sp>
        <p:nvSpPr>
          <p:cNvPr id="4" name="Content Placeholder 3">
            <a:extLst>
              <a:ext uri="{FF2B5EF4-FFF2-40B4-BE49-F238E27FC236}">
                <a16:creationId xmlns:a16="http://schemas.microsoft.com/office/drawing/2014/main" id="{490048BE-57A5-2A4B-A240-3C3ADB523F15}"/>
              </a:ext>
            </a:extLst>
          </p:cNvPr>
          <p:cNvSpPr>
            <a:spLocks noGrp="1"/>
          </p:cNvSpPr>
          <p:nvPr>
            <p:ph sz="half" idx="2"/>
          </p:nvPr>
        </p:nvSpPr>
        <p:spPr>
          <a:xfrm>
            <a:off x="4056062" y="2105527"/>
            <a:ext cx="7446961" cy="3685674"/>
          </a:xfrm>
        </p:spPr>
        <p:txBody>
          <a:bodyPr vert="horz" lIns="91440" tIns="45720" rIns="91440" bIns="45720" rtlCol="0" anchor="ctr">
            <a:normAutofit lnSpcReduction="10000"/>
          </a:bodyPr>
          <a:lstStyle/>
          <a:p>
            <a:pPr>
              <a:lnSpc>
                <a:spcPct val="90000"/>
              </a:lnSpc>
            </a:pPr>
            <a:r>
              <a:rPr lang="en-US" sz="1600" dirty="0"/>
              <a:t>Now have a following on Instagram of around 612K followers, with an engagement rate of 1.2%</a:t>
            </a:r>
          </a:p>
          <a:p>
            <a:pPr>
              <a:lnSpc>
                <a:spcPct val="90000"/>
              </a:lnSpc>
            </a:pPr>
            <a:r>
              <a:rPr lang="en-US" sz="1600" dirty="0"/>
              <a:t>On Twitter, they are one of the more prevalent hotels, posting the most out of any other companies. </a:t>
            </a:r>
          </a:p>
          <a:p>
            <a:pPr>
              <a:lnSpc>
                <a:spcPct val="90000"/>
              </a:lnSpc>
            </a:pPr>
            <a:r>
              <a:rPr lang="en-US" sz="1600" dirty="0"/>
              <a:t>Their Facebook page has been able to generate over 6000 inspired conversations about travel. </a:t>
            </a:r>
          </a:p>
          <a:p>
            <a:pPr>
              <a:lnSpc>
                <a:spcPct val="90000"/>
              </a:lnSpc>
            </a:pPr>
            <a:r>
              <a:rPr lang="en-US" sz="1600" dirty="0"/>
              <a:t>Surpass guest expectations by being able to respond to customers through these platforms. </a:t>
            </a:r>
          </a:p>
          <a:p>
            <a:pPr>
              <a:lnSpc>
                <a:spcPct val="90000"/>
              </a:lnSpc>
            </a:pPr>
            <a:r>
              <a:rPr lang="en-US" sz="1600" dirty="0"/>
              <a:t>“Use of social media strategies has increased engagement with existing guests, which in turn has increased their likelihood to return and to share information about The Ritz-Carlton with their friends.”</a:t>
            </a:r>
          </a:p>
          <a:p>
            <a:pPr>
              <a:lnSpc>
                <a:spcPct val="90000"/>
              </a:lnSpc>
            </a:pPr>
            <a:r>
              <a:rPr lang="en-US" sz="1600" dirty="0"/>
              <a:t>Due to these effects, social media has become a necessity in order to interact with customers during an after their stay in order to compete/ keep up with other companies. </a:t>
            </a:r>
          </a:p>
        </p:txBody>
      </p:sp>
      <p:pic>
        <p:nvPicPr>
          <p:cNvPr id="9" name="Picture 9">
            <a:extLst>
              <a:ext uri="{FF2B5EF4-FFF2-40B4-BE49-F238E27FC236}">
                <a16:creationId xmlns:a16="http://schemas.microsoft.com/office/drawing/2014/main" id="{8AD9BE87-1727-AB4D-BC16-D7279EF64ABF}"/>
              </a:ext>
            </a:extLst>
          </p:cNvPr>
          <p:cNvPicPr>
            <a:picLocks noChangeAspect="1"/>
          </p:cNvPicPr>
          <p:nvPr/>
        </p:nvPicPr>
        <p:blipFill rotWithShape="1">
          <a:blip r:embed="rId3"/>
          <a:srcRect t="28317" b="41433"/>
          <a:stretch/>
        </p:blipFill>
        <p:spPr>
          <a:xfrm>
            <a:off x="20" y="1"/>
            <a:ext cx="3175466" cy="1746553"/>
          </a:xfrm>
          <a:custGeom>
            <a:avLst/>
            <a:gdLst/>
            <a:ahLst/>
            <a:cxnLst/>
            <a:rect l="l" t="t" r="r" b="b"/>
            <a:pathLst>
              <a:path w="3175486" h="1746553">
                <a:moveTo>
                  <a:pt x="0" y="0"/>
                </a:moveTo>
                <a:lnTo>
                  <a:pt x="3175486" y="0"/>
                </a:lnTo>
                <a:lnTo>
                  <a:pt x="2881046" y="1746553"/>
                </a:lnTo>
                <a:lnTo>
                  <a:pt x="0" y="1260188"/>
                </a:lnTo>
                <a:close/>
              </a:path>
            </a:pathLst>
          </a:custGeom>
          <a:ln w="38100">
            <a:noFill/>
          </a:ln>
          <a:effectLst/>
        </p:spPr>
      </p:pic>
      <p:pic>
        <p:nvPicPr>
          <p:cNvPr id="13" name="Picture 13">
            <a:extLst>
              <a:ext uri="{FF2B5EF4-FFF2-40B4-BE49-F238E27FC236}">
                <a16:creationId xmlns:a16="http://schemas.microsoft.com/office/drawing/2014/main" id="{F5FFF3AB-9C2C-3847-99F9-6DFDB45277C6}"/>
              </a:ext>
            </a:extLst>
          </p:cNvPr>
          <p:cNvPicPr>
            <a:picLocks noChangeAspect="1"/>
          </p:cNvPicPr>
          <p:nvPr/>
        </p:nvPicPr>
        <p:blipFill rotWithShape="1">
          <a:blip r:embed="rId4"/>
          <a:srcRect t="33452" r="-3" b="28976"/>
          <a:stretch/>
        </p:blipFill>
        <p:spPr>
          <a:xfrm>
            <a:off x="1" y="1260552"/>
            <a:ext cx="2880987" cy="2231739"/>
          </a:xfrm>
          <a:custGeom>
            <a:avLst/>
            <a:gdLst/>
            <a:ahLst/>
            <a:cxnLst/>
            <a:rect l="l" t="t" r="r" b="b"/>
            <a:pathLst>
              <a:path w="2880987" h="2231739">
                <a:moveTo>
                  <a:pt x="0" y="0"/>
                </a:moveTo>
                <a:lnTo>
                  <a:pt x="2880987" y="486355"/>
                </a:lnTo>
                <a:lnTo>
                  <a:pt x="2586744" y="2231739"/>
                </a:lnTo>
                <a:lnTo>
                  <a:pt x="0" y="1795057"/>
                </a:lnTo>
                <a:close/>
              </a:path>
            </a:pathLst>
          </a:custGeom>
          <a:ln w="38100">
            <a:noFill/>
          </a:ln>
          <a:effectLst/>
        </p:spPr>
      </p:pic>
      <p:pic>
        <p:nvPicPr>
          <p:cNvPr id="15" name="Picture 15">
            <a:extLst>
              <a:ext uri="{FF2B5EF4-FFF2-40B4-BE49-F238E27FC236}">
                <a16:creationId xmlns:a16="http://schemas.microsoft.com/office/drawing/2014/main" id="{8D212B9D-AC48-DA40-B7BF-08D882BDE078}"/>
              </a:ext>
            </a:extLst>
          </p:cNvPr>
          <p:cNvPicPr>
            <a:picLocks noChangeAspect="1"/>
          </p:cNvPicPr>
          <p:nvPr/>
        </p:nvPicPr>
        <p:blipFill rotWithShape="1">
          <a:blip r:embed="rId5"/>
          <a:srcRect t="32779" r="3" b="26155"/>
          <a:stretch/>
        </p:blipFill>
        <p:spPr>
          <a:xfrm>
            <a:off x="20" y="3055632"/>
            <a:ext cx="2586720" cy="2190319"/>
          </a:xfrm>
          <a:custGeom>
            <a:avLst/>
            <a:gdLst/>
            <a:ahLst/>
            <a:cxnLst/>
            <a:rect l="l" t="t" r="r" b="b"/>
            <a:pathLst>
              <a:path w="2586740" h="2190319">
                <a:moveTo>
                  <a:pt x="0" y="0"/>
                </a:moveTo>
                <a:lnTo>
                  <a:pt x="2586740" y="436681"/>
                </a:lnTo>
                <a:lnTo>
                  <a:pt x="2294818" y="2168301"/>
                </a:lnTo>
                <a:lnTo>
                  <a:pt x="2310547" y="2190319"/>
                </a:lnTo>
                <a:lnTo>
                  <a:pt x="0" y="1846332"/>
                </a:lnTo>
                <a:close/>
              </a:path>
            </a:pathLst>
          </a:custGeom>
          <a:ln w="38100">
            <a:noFill/>
          </a:ln>
          <a:effectLst/>
        </p:spPr>
      </p:pic>
      <p:pic>
        <p:nvPicPr>
          <p:cNvPr id="11" name="Picture 11">
            <a:extLst>
              <a:ext uri="{FF2B5EF4-FFF2-40B4-BE49-F238E27FC236}">
                <a16:creationId xmlns:a16="http://schemas.microsoft.com/office/drawing/2014/main" id="{48B493AD-BFEE-734C-94ED-BC5748D1E1DA}"/>
              </a:ext>
            </a:extLst>
          </p:cNvPr>
          <p:cNvPicPr>
            <a:picLocks noChangeAspect="1"/>
          </p:cNvPicPr>
          <p:nvPr/>
        </p:nvPicPr>
        <p:blipFill rotWithShape="1">
          <a:blip r:embed="rId6"/>
          <a:srcRect t="37510" r="2" b="31673"/>
          <a:stretch/>
        </p:blipFill>
        <p:spPr>
          <a:xfrm>
            <a:off x="20" y="4901964"/>
            <a:ext cx="3459143" cy="1956037"/>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Tree>
    <p:extLst>
      <p:ext uri="{BB962C8B-B14F-4D97-AF65-F5344CB8AC3E}">
        <p14:creationId xmlns:p14="http://schemas.microsoft.com/office/powerpoint/2010/main" val="2668695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40A44-8213-D343-A1BE-55824EAC3803}"/>
              </a:ext>
            </a:extLst>
          </p:cNvPr>
          <p:cNvSpPr>
            <a:spLocks noGrp="1"/>
          </p:cNvSpPr>
          <p:nvPr>
            <p:ph type="title"/>
          </p:nvPr>
        </p:nvSpPr>
        <p:spPr>
          <a:xfrm>
            <a:off x="-999927" y="11808"/>
            <a:ext cx="10018713" cy="1752599"/>
          </a:xfrm>
        </p:spPr>
        <p:txBody>
          <a:bodyPr/>
          <a:lstStyle/>
          <a:p>
            <a:r>
              <a:rPr lang="en-US" dirty="0" err="1"/>
              <a:t>Terministic</a:t>
            </a:r>
            <a:r>
              <a:rPr lang="en-US" dirty="0"/>
              <a:t> Screens </a:t>
            </a:r>
          </a:p>
        </p:txBody>
      </p:sp>
      <p:sp>
        <p:nvSpPr>
          <p:cNvPr id="4" name="Content Placeholder 3">
            <a:extLst>
              <a:ext uri="{FF2B5EF4-FFF2-40B4-BE49-F238E27FC236}">
                <a16:creationId xmlns:a16="http://schemas.microsoft.com/office/drawing/2014/main" id="{492557AC-62ED-C84D-B880-78FFCC031AB4}"/>
              </a:ext>
            </a:extLst>
          </p:cNvPr>
          <p:cNvSpPr>
            <a:spLocks noGrp="1"/>
          </p:cNvSpPr>
          <p:nvPr>
            <p:ph sz="half" idx="2"/>
          </p:nvPr>
        </p:nvSpPr>
        <p:spPr>
          <a:xfrm>
            <a:off x="5914036" y="4195010"/>
            <a:ext cx="5494192" cy="2222422"/>
          </a:xfrm>
        </p:spPr>
        <p:txBody>
          <a:bodyPr>
            <a:normAutofit/>
          </a:bodyPr>
          <a:lstStyle/>
          <a:p>
            <a:r>
              <a:rPr lang="en-US" sz="1600" dirty="0"/>
              <a:t>Although these posts are showing these beautiful places, social media doesn’t show everything. </a:t>
            </a:r>
          </a:p>
          <a:p>
            <a:r>
              <a:rPr lang="en-US" sz="1600" dirty="0"/>
              <a:t>People want to visit these places thinking they will have the same experience, but they most likely won’t. </a:t>
            </a:r>
          </a:p>
          <a:p>
            <a:r>
              <a:rPr lang="en-US" sz="1600" dirty="0"/>
              <a:t>Can post the beautiful aspects, but should include a view  of all areas of life to show the full spectrum. </a:t>
            </a:r>
          </a:p>
        </p:txBody>
      </p:sp>
      <p:pic>
        <p:nvPicPr>
          <p:cNvPr id="1026" name="Picture 2" descr="Travel, Cafe Racers and Fashion. Come with me on an adventure. Epic Photos, Adventure Photos, Africa Travel, Cape Town, Places To Visit, Instagram, South Africa, Bucket, Hairstyles Pictures">
            <a:extLst>
              <a:ext uri="{FF2B5EF4-FFF2-40B4-BE49-F238E27FC236}">
                <a16:creationId xmlns:a16="http://schemas.microsoft.com/office/drawing/2014/main" id="{81B0216C-BE82-C54D-9950-46E7E492F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0348" y="325261"/>
            <a:ext cx="3052272" cy="38153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icture">
            <a:extLst>
              <a:ext uri="{FF2B5EF4-FFF2-40B4-BE49-F238E27FC236}">
                <a16:creationId xmlns:a16="http://schemas.microsoft.com/office/drawing/2014/main" id="{4E40EF71-47D3-ED49-8778-A5FF8BDB06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9380" y="4140602"/>
            <a:ext cx="3358327" cy="222242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7538C52-9B81-B94B-BC8E-8B9690BCCA19}"/>
              </a:ext>
            </a:extLst>
          </p:cNvPr>
          <p:cNvSpPr txBox="1"/>
          <p:nvPr/>
        </p:nvSpPr>
        <p:spPr>
          <a:xfrm>
            <a:off x="783772" y="4269389"/>
            <a:ext cx="1518557" cy="369332"/>
          </a:xfrm>
          <a:prstGeom prst="rect">
            <a:avLst/>
          </a:prstGeom>
          <a:noFill/>
        </p:spPr>
        <p:txBody>
          <a:bodyPr wrap="square" rtlCol="0">
            <a:spAutoFit/>
          </a:bodyPr>
          <a:lstStyle/>
          <a:p>
            <a:r>
              <a:rPr lang="en-US" dirty="0"/>
              <a:t>Real + Raw </a:t>
            </a:r>
          </a:p>
        </p:txBody>
      </p:sp>
      <p:cxnSp>
        <p:nvCxnSpPr>
          <p:cNvPr id="15" name="Straight Connector 14">
            <a:extLst>
              <a:ext uri="{FF2B5EF4-FFF2-40B4-BE49-F238E27FC236}">
                <a16:creationId xmlns:a16="http://schemas.microsoft.com/office/drawing/2014/main" id="{022A950D-0FD2-9346-A41D-1B40DA5740DF}"/>
              </a:ext>
            </a:extLst>
          </p:cNvPr>
          <p:cNvCxnSpPr>
            <a:stCxn id="13" idx="2"/>
          </p:cNvCxnSpPr>
          <p:nvPr/>
        </p:nvCxnSpPr>
        <p:spPr>
          <a:xfrm>
            <a:off x="1543051" y="4638721"/>
            <a:ext cx="644978" cy="357822"/>
          </a:xfrm>
          <a:prstGeom prst="line">
            <a:avLst/>
          </a:prstGeom>
        </p:spPr>
        <p:style>
          <a:lnRef idx="2">
            <a:schemeClr val="dk1"/>
          </a:lnRef>
          <a:fillRef idx="0">
            <a:schemeClr val="dk1"/>
          </a:fillRef>
          <a:effectRef idx="1">
            <a:schemeClr val="dk1"/>
          </a:effectRef>
          <a:fontRef idx="minor">
            <a:schemeClr val="tx1"/>
          </a:fontRef>
        </p:style>
      </p:cxnSp>
      <p:sp>
        <p:nvSpPr>
          <p:cNvPr id="16" name="TextBox 15">
            <a:extLst>
              <a:ext uri="{FF2B5EF4-FFF2-40B4-BE49-F238E27FC236}">
                <a16:creationId xmlns:a16="http://schemas.microsoft.com/office/drawing/2014/main" id="{B0E3F268-1E25-6A4B-BFC2-4339A5998851}"/>
              </a:ext>
            </a:extLst>
          </p:cNvPr>
          <p:cNvSpPr txBox="1"/>
          <p:nvPr/>
        </p:nvSpPr>
        <p:spPr>
          <a:xfrm>
            <a:off x="10354519" y="325261"/>
            <a:ext cx="1563782" cy="1569660"/>
          </a:xfrm>
          <a:prstGeom prst="rect">
            <a:avLst/>
          </a:prstGeom>
          <a:noFill/>
        </p:spPr>
        <p:txBody>
          <a:bodyPr wrap="square" rtlCol="0">
            <a:spAutoFit/>
          </a:bodyPr>
          <a:lstStyle/>
          <a:p>
            <a:r>
              <a:rPr lang="en-US" sz="2400" b="1" dirty="0"/>
              <a:t>*Two very different views of Africa </a:t>
            </a:r>
          </a:p>
        </p:txBody>
      </p:sp>
      <p:sp>
        <p:nvSpPr>
          <p:cNvPr id="17" name="TextBox 16">
            <a:extLst>
              <a:ext uri="{FF2B5EF4-FFF2-40B4-BE49-F238E27FC236}">
                <a16:creationId xmlns:a16="http://schemas.microsoft.com/office/drawing/2014/main" id="{2E3DFCB5-0763-D541-9A4A-D7F46E34912D}"/>
              </a:ext>
            </a:extLst>
          </p:cNvPr>
          <p:cNvSpPr txBox="1"/>
          <p:nvPr/>
        </p:nvSpPr>
        <p:spPr>
          <a:xfrm>
            <a:off x="10354518" y="2232931"/>
            <a:ext cx="1837481" cy="923330"/>
          </a:xfrm>
          <a:prstGeom prst="rect">
            <a:avLst/>
          </a:prstGeom>
          <a:noFill/>
        </p:spPr>
        <p:txBody>
          <a:bodyPr wrap="square" rtlCol="0">
            <a:spAutoFit/>
          </a:bodyPr>
          <a:lstStyle/>
          <a:p>
            <a:r>
              <a:rPr lang="en-US" dirty="0"/>
              <a:t>Posed and is aesthetically pleasing</a:t>
            </a:r>
          </a:p>
        </p:txBody>
      </p:sp>
      <p:sp>
        <p:nvSpPr>
          <p:cNvPr id="18" name="TextBox 17">
            <a:extLst>
              <a:ext uri="{FF2B5EF4-FFF2-40B4-BE49-F238E27FC236}">
                <a16:creationId xmlns:a16="http://schemas.microsoft.com/office/drawing/2014/main" id="{74E4B064-1952-CF48-965A-5BD7F4D9383D}"/>
              </a:ext>
            </a:extLst>
          </p:cNvPr>
          <p:cNvSpPr txBox="1"/>
          <p:nvPr/>
        </p:nvSpPr>
        <p:spPr>
          <a:xfrm>
            <a:off x="2049380" y="1224643"/>
            <a:ext cx="4046620" cy="2585323"/>
          </a:xfrm>
          <a:prstGeom prst="rect">
            <a:avLst/>
          </a:prstGeom>
          <a:noFill/>
        </p:spPr>
        <p:txBody>
          <a:bodyPr wrap="square" rtlCol="0">
            <a:spAutoFit/>
          </a:bodyPr>
          <a:lstStyle/>
          <a:p>
            <a:pPr marL="285750" indent="-285750">
              <a:buFont typeface="Arial" panose="020B0604020202020204" pitchFamily="34" charset="0"/>
              <a:buChar char="•"/>
            </a:pPr>
            <a:r>
              <a:rPr lang="en-US" dirty="0" err="1"/>
              <a:t>Terministic</a:t>
            </a:r>
            <a:r>
              <a:rPr lang="en-US" dirty="0"/>
              <a:t> screens refers to the way we view the world, and how we share those aspects with others. </a:t>
            </a:r>
          </a:p>
          <a:p>
            <a:pPr marL="285750" indent="-285750">
              <a:buFont typeface="Arial" panose="020B0604020202020204" pitchFamily="34" charset="0"/>
              <a:buChar char="•"/>
            </a:pPr>
            <a:r>
              <a:rPr lang="en-US" dirty="0"/>
              <a:t>“</a:t>
            </a:r>
            <a:r>
              <a:rPr lang="en-US" dirty="0" err="1"/>
              <a:t>Terministic</a:t>
            </a:r>
            <a:r>
              <a:rPr lang="en-US" dirty="0"/>
              <a:t> screens consist of the words we use to represent reality, and as selections from among many conceptual vocabularies, they can lead to different conclusions as to what reality actually is.”</a:t>
            </a:r>
          </a:p>
        </p:txBody>
      </p:sp>
    </p:spTree>
    <p:extLst>
      <p:ext uri="{BB962C8B-B14F-4D97-AF65-F5344CB8AC3E}">
        <p14:creationId xmlns:p14="http://schemas.microsoft.com/office/powerpoint/2010/main" val="434103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A42CE5F-8B99-6744-8FF7-4C876FD8FA63}"/>
              </a:ext>
            </a:extLst>
          </p:cNvPr>
          <p:cNvSpPr>
            <a:spLocks noGrp="1"/>
          </p:cNvSpPr>
          <p:nvPr>
            <p:ph sz="quarter" idx="4"/>
          </p:nvPr>
        </p:nvSpPr>
        <p:spPr>
          <a:xfrm>
            <a:off x="1589315" y="3429000"/>
            <a:ext cx="4811486" cy="2944119"/>
          </a:xfrm>
        </p:spPr>
        <p:txBody>
          <a:bodyPr>
            <a:normAutofit fontScale="85000" lnSpcReduction="10000"/>
          </a:bodyPr>
          <a:lstStyle/>
          <a:p>
            <a:r>
              <a:rPr lang="en-US" dirty="0"/>
              <a:t>This quote is pulled from the article “Travel Adventures Through Other People’s Instagram Stories”. </a:t>
            </a:r>
          </a:p>
          <a:p>
            <a:r>
              <a:rPr lang="en-US" dirty="0"/>
              <a:t>Emphasizes how our perception of places are shaped from the ”screen” that other people view them through. </a:t>
            </a:r>
          </a:p>
          <a:p>
            <a:r>
              <a:rPr lang="en-US" dirty="0"/>
              <a:t>This examples </a:t>
            </a:r>
            <a:r>
              <a:rPr lang="en-US" dirty="0" err="1"/>
              <a:t>particularily</a:t>
            </a:r>
            <a:r>
              <a:rPr lang="en-US" dirty="0"/>
              <a:t> focuses on the food of a place, and not necessarily the culture and people that make up the place. </a:t>
            </a:r>
          </a:p>
          <a:p>
            <a:r>
              <a:rPr lang="en-US" dirty="0"/>
              <a:t>This shows how willing we are to trust the opinions of people on social media, and take their word for it. </a:t>
            </a:r>
          </a:p>
        </p:txBody>
      </p:sp>
      <p:sp>
        <p:nvSpPr>
          <p:cNvPr id="7" name="Rectangle 6">
            <a:extLst>
              <a:ext uri="{FF2B5EF4-FFF2-40B4-BE49-F238E27FC236}">
                <a16:creationId xmlns:a16="http://schemas.microsoft.com/office/drawing/2014/main" id="{9915DA22-E20E-F04D-BA3B-D4AB8F70C8E9}"/>
              </a:ext>
            </a:extLst>
          </p:cNvPr>
          <p:cNvSpPr/>
          <p:nvPr/>
        </p:nvSpPr>
        <p:spPr>
          <a:xfrm>
            <a:off x="1545558" y="1101765"/>
            <a:ext cx="4811486" cy="2862322"/>
          </a:xfrm>
          <a:prstGeom prst="rect">
            <a:avLst/>
          </a:prstGeom>
        </p:spPr>
        <p:txBody>
          <a:bodyPr wrap="square">
            <a:spAutoFit/>
          </a:bodyPr>
          <a:lstStyle/>
          <a:p>
            <a:r>
              <a:rPr lang="en-US" b="1" dirty="0">
                <a:solidFill>
                  <a:srgbClr val="000000"/>
                </a:solidFill>
                <a:latin typeface="TNYAdobeCaslonPro"/>
              </a:rPr>
              <a:t>“I highly recommend the Penne Pomodoro at Mercato Centrale in Florence. It’s incredibly authentic. You can really sense the unique depth of flavor through the pic. Don’t cheat yourself—get the tiramisu. They bring it out on a chocolate-lined plate! Seriously, it looked so good, I ordered some for myself via Seamless.” – Farah Brook</a:t>
            </a:r>
          </a:p>
          <a:p>
            <a:br>
              <a:rPr lang="en-US" b="1" dirty="0"/>
            </a:br>
            <a:endParaRPr lang="en-US" b="1" dirty="0"/>
          </a:p>
        </p:txBody>
      </p:sp>
      <p:sp>
        <p:nvSpPr>
          <p:cNvPr id="8" name="TextBox 7">
            <a:extLst>
              <a:ext uri="{FF2B5EF4-FFF2-40B4-BE49-F238E27FC236}">
                <a16:creationId xmlns:a16="http://schemas.microsoft.com/office/drawing/2014/main" id="{DD3BA76D-5F06-DF4B-995A-DB5890DFC544}"/>
              </a:ext>
            </a:extLst>
          </p:cNvPr>
          <p:cNvSpPr txBox="1"/>
          <p:nvPr/>
        </p:nvSpPr>
        <p:spPr>
          <a:xfrm>
            <a:off x="2367643" y="393879"/>
            <a:ext cx="8049986" cy="707886"/>
          </a:xfrm>
          <a:prstGeom prst="rect">
            <a:avLst/>
          </a:prstGeom>
          <a:noFill/>
        </p:spPr>
        <p:txBody>
          <a:bodyPr wrap="square" rtlCol="0">
            <a:spAutoFit/>
          </a:bodyPr>
          <a:lstStyle/>
          <a:p>
            <a:pPr algn="ctr"/>
            <a:r>
              <a:rPr lang="en-US" sz="4000" dirty="0" err="1"/>
              <a:t>Terministic</a:t>
            </a:r>
            <a:r>
              <a:rPr lang="en-US" sz="4000" dirty="0"/>
              <a:t> Screens</a:t>
            </a:r>
          </a:p>
        </p:txBody>
      </p:sp>
      <p:pic>
        <p:nvPicPr>
          <p:cNvPr id="1026" name="Picture 2" descr="The central market is a great place to get fresh food, Mercato Centrale Alimentare, Florence, Italy (Photo by Renato Torii)">
            <a:extLst>
              <a:ext uri="{FF2B5EF4-FFF2-40B4-BE49-F238E27FC236}">
                <a16:creationId xmlns:a16="http://schemas.microsoft.com/office/drawing/2014/main" id="{87EBDB93-F3B8-5D4D-96D4-769435EF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044" y="2423096"/>
            <a:ext cx="5747442" cy="308198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0C7BA82-2604-E34A-B07C-F7DAC8904B60}"/>
              </a:ext>
            </a:extLst>
          </p:cNvPr>
          <p:cNvSpPr txBox="1"/>
          <p:nvPr/>
        </p:nvSpPr>
        <p:spPr>
          <a:xfrm>
            <a:off x="8392886" y="5754432"/>
            <a:ext cx="4816928" cy="369332"/>
          </a:xfrm>
          <a:prstGeom prst="rect">
            <a:avLst/>
          </a:prstGeom>
          <a:noFill/>
        </p:spPr>
        <p:txBody>
          <a:bodyPr wrap="square" rtlCol="0">
            <a:spAutoFit/>
          </a:bodyPr>
          <a:lstStyle/>
          <a:p>
            <a:r>
              <a:rPr lang="en-US" b="1" dirty="0"/>
              <a:t>Penne Pomodoro</a:t>
            </a:r>
          </a:p>
        </p:txBody>
      </p:sp>
    </p:spTree>
    <p:extLst>
      <p:ext uri="{BB962C8B-B14F-4D97-AF65-F5344CB8AC3E}">
        <p14:creationId xmlns:p14="http://schemas.microsoft.com/office/powerpoint/2010/main" val="943251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85F55-AB75-6140-B2B2-CADB6EC5ECE8}"/>
              </a:ext>
            </a:extLst>
          </p:cNvPr>
          <p:cNvSpPr>
            <a:spLocks noGrp="1"/>
          </p:cNvSpPr>
          <p:nvPr>
            <p:ph type="title"/>
          </p:nvPr>
        </p:nvSpPr>
        <p:spPr>
          <a:xfrm>
            <a:off x="1484311" y="-147211"/>
            <a:ext cx="10018713" cy="1752599"/>
          </a:xfrm>
        </p:spPr>
        <p:txBody>
          <a:bodyPr/>
          <a:lstStyle/>
          <a:p>
            <a:r>
              <a:rPr lang="en-US" dirty="0"/>
              <a:t>RC and BEST WESTERN: Demographic Differences </a:t>
            </a:r>
          </a:p>
        </p:txBody>
      </p:sp>
      <p:pic>
        <p:nvPicPr>
          <p:cNvPr id="7" name="Picture 7">
            <a:extLst>
              <a:ext uri="{FF2B5EF4-FFF2-40B4-BE49-F238E27FC236}">
                <a16:creationId xmlns:a16="http://schemas.microsoft.com/office/drawing/2014/main" id="{516BD4EA-2742-A44D-882D-0F215D3B6E2B}"/>
              </a:ext>
            </a:extLst>
          </p:cNvPr>
          <p:cNvPicPr>
            <a:picLocks noGrp="1" noChangeAspect="1"/>
          </p:cNvPicPr>
          <p:nvPr>
            <p:ph sz="half" idx="2"/>
          </p:nvPr>
        </p:nvPicPr>
        <p:blipFill>
          <a:blip r:embed="rId2"/>
          <a:stretch>
            <a:fillRect/>
          </a:stretch>
        </p:blipFill>
        <p:spPr>
          <a:xfrm>
            <a:off x="1960756" y="1166021"/>
            <a:ext cx="3170503" cy="5183979"/>
          </a:xfrm>
        </p:spPr>
      </p:pic>
      <p:pic>
        <p:nvPicPr>
          <p:cNvPr id="9" name="Picture 9">
            <a:extLst>
              <a:ext uri="{FF2B5EF4-FFF2-40B4-BE49-F238E27FC236}">
                <a16:creationId xmlns:a16="http://schemas.microsoft.com/office/drawing/2014/main" id="{F291C975-BA86-A944-9689-C349F9114753}"/>
              </a:ext>
            </a:extLst>
          </p:cNvPr>
          <p:cNvPicPr>
            <a:picLocks noChangeAspect="1"/>
          </p:cNvPicPr>
          <p:nvPr/>
        </p:nvPicPr>
        <p:blipFill>
          <a:blip r:embed="rId3"/>
          <a:stretch>
            <a:fillRect/>
          </a:stretch>
        </p:blipFill>
        <p:spPr>
          <a:xfrm>
            <a:off x="7858361" y="1166021"/>
            <a:ext cx="2931448" cy="5407743"/>
          </a:xfrm>
          <a:prstGeom prst="rect">
            <a:avLst/>
          </a:prstGeom>
        </p:spPr>
      </p:pic>
      <p:sp>
        <p:nvSpPr>
          <p:cNvPr id="3" name="TextBox 2">
            <a:extLst>
              <a:ext uri="{FF2B5EF4-FFF2-40B4-BE49-F238E27FC236}">
                <a16:creationId xmlns:a16="http://schemas.microsoft.com/office/drawing/2014/main" id="{2D0581C3-DB21-4140-8FB4-8A2B755E4A3B}"/>
              </a:ext>
            </a:extLst>
          </p:cNvPr>
          <p:cNvSpPr txBox="1"/>
          <p:nvPr/>
        </p:nvSpPr>
        <p:spPr>
          <a:xfrm>
            <a:off x="5060919" y="2015800"/>
            <a:ext cx="1453243" cy="646331"/>
          </a:xfrm>
          <a:prstGeom prst="rect">
            <a:avLst/>
          </a:prstGeom>
          <a:noFill/>
        </p:spPr>
        <p:txBody>
          <a:bodyPr wrap="square" rtlCol="0">
            <a:spAutoFit/>
          </a:bodyPr>
          <a:lstStyle/>
          <a:p>
            <a:r>
              <a:rPr lang="en-US" dirty="0"/>
              <a:t>Family oriented </a:t>
            </a:r>
          </a:p>
        </p:txBody>
      </p:sp>
      <p:sp>
        <p:nvSpPr>
          <p:cNvPr id="4" name="TextBox 3">
            <a:extLst>
              <a:ext uri="{FF2B5EF4-FFF2-40B4-BE49-F238E27FC236}">
                <a16:creationId xmlns:a16="http://schemas.microsoft.com/office/drawing/2014/main" id="{F8599255-FBB1-914E-A322-65E0A6022257}"/>
              </a:ext>
            </a:extLst>
          </p:cNvPr>
          <p:cNvSpPr txBox="1"/>
          <p:nvPr/>
        </p:nvSpPr>
        <p:spPr>
          <a:xfrm>
            <a:off x="5337426" y="4853303"/>
            <a:ext cx="1616528" cy="923330"/>
          </a:xfrm>
          <a:prstGeom prst="rect">
            <a:avLst/>
          </a:prstGeom>
          <a:noFill/>
        </p:spPr>
        <p:txBody>
          <a:bodyPr wrap="square" rtlCol="0">
            <a:spAutoFit/>
          </a:bodyPr>
          <a:lstStyle/>
          <a:p>
            <a:r>
              <a:rPr lang="en-US" dirty="0"/>
              <a:t>Geared more towards middle-class</a:t>
            </a:r>
          </a:p>
        </p:txBody>
      </p:sp>
      <p:sp>
        <p:nvSpPr>
          <p:cNvPr id="5" name="TextBox 4">
            <a:extLst>
              <a:ext uri="{FF2B5EF4-FFF2-40B4-BE49-F238E27FC236}">
                <a16:creationId xmlns:a16="http://schemas.microsoft.com/office/drawing/2014/main" id="{61ED70E2-5DB3-0446-A04E-1163AD3A47D2}"/>
              </a:ext>
            </a:extLst>
          </p:cNvPr>
          <p:cNvSpPr txBox="1"/>
          <p:nvPr/>
        </p:nvSpPr>
        <p:spPr>
          <a:xfrm>
            <a:off x="2840752" y="6250599"/>
            <a:ext cx="2547257" cy="646331"/>
          </a:xfrm>
          <a:prstGeom prst="rect">
            <a:avLst/>
          </a:prstGeom>
          <a:noFill/>
        </p:spPr>
        <p:txBody>
          <a:bodyPr wrap="square" rtlCol="0">
            <a:spAutoFit/>
          </a:bodyPr>
          <a:lstStyle/>
          <a:p>
            <a:r>
              <a:rPr lang="en-US" dirty="0"/>
              <a:t>A way to engage in comments</a:t>
            </a:r>
          </a:p>
        </p:txBody>
      </p:sp>
      <p:sp>
        <p:nvSpPr>
          <p:cNvPr id="6" name="TextBox 5">
            <a:extLst>
              <a:ext uri="{FF2B5EF4-FFF2-40B4-BE49-F238E27FC236}">
                <a16:creationId xmlns:a16="http://schemas.microsoft.com/office/drawing/2014/main" id="{319E88F2-C743-024A-B579-206FF19E9DB7}"/>
              </a:ext>
            </a:extLst>
          </p:cNvPr>
          <p:cNvSpPr txBox="1"/>
          <p:nvPr/>
        </p:nvSpPr>
        <p:spPr>
          <a:xfrm>
            <a:off x="565500" y="4491811"/>
            <a:ext cx="1616529" cy="923330"/>
          </a:xfrm>
          <a:prstGeom prst="rect">
            <a:avLst/>
          </a:prstGeom>
          <a:noFill/>
        </p:spPr>
        <p:txBody>
          <a:bodyPr wrap="square" rtlCol="0">
            <a:spAutoFit/>
          </a:bodyPr>
          <a:lstStyle/>
          <a:p>
            <a:r>
              <a:rPr lang="en-US" dirty="0"/>
              <a:t>Targets a different demographic </a:t>
            </a:r>
          </a:p>
        </p:txBody>
      </p:sp>
      <p:sp>
        <p:nvSpPr>
          <p:cNvPr id="8" name="TextBox 7">
            <a:extLst>
              <a:ext uri="{FF2B5EF4-FFF2-40B4-BE49-F238E27FC236}">
                <a16:creationId xmlns:a16="http://schemas.microsoft.com/office/drawing/2014/main" id="{6AA587C0-35AE-104D-92A9-FC31BDB38356}"/>
              </a:ext>
            </a:extLst>
          </p:cNvPr>
          <p:cNvSpPr txBox="1"/>
          <p:nvPr/>
        </p:nvSpPr>
        <p:spPr>
          <a:xfrm>
            <a:off x="146957" y="2555850"/>
            <a:ext cx="1616529" cy="646331"/>
          </a:xfrm>
          <a:prstGeom prst="rect">
            <a:avLst/>
          </a:prstGeom>
          <a:noFill/>
        </p:spPr>
        <p:txBody>
          <a:bodyPr wrap="square" rtlCol="0">
            <a:spAutoFit/>
          </a:bodyPr>
          <a:lstStyle/>
          <a:p>
            <a:r>
              <a:rPr lang="en-US" dirty="0"/>
              <a:t>Not as focused on aesthetics </a:t>
            </a:r>
          </a:p>
        </p:txBody>
      </p:sp>
      <p:cxnSp>
        <p:nvCxnSpPr>
          <p:cNvPr id="11" name="Straight Connector 10">
            <a:extLst>
              <a:ext uri="{FF2B5EF4-FFF2-40B4-BE49-F238E27FC236}">
                <a16:creationId xmlns:a16="http://schemas.microsoft.com/office/drawing/2014/main" id="{208989D0-7559-F94B-BDFF-2A571CC0FA84}"/>
              </a:ext>
            </a:extLst>
          </p:cNvPr>
          <p:cNvCxnSpPr>
            <a:stCxn id="8" idx="3"/>
          </p:cNvCxnSpPr>
          <p:nvPr/>
        </p:nvCxnSpPr>
        <p:spPr>
          <a:xfrm>
            <a:off x="1763486" y="2879016"/>
            <a:ext cx="555171" cy="523327"/>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22E01855-3DEA-B84F-A8C2-A665B7A3063D}"/>
              </a:ext>
            </a:extLst>
          </p:cNvPr>
          <p:cNvCxnSpPr/>
          <p:nvPr/>
        </p:nvCxnSpPr>
        <p:spPr>
          <a:xfrm flipV="1">
            <a:off x="1763486" y="4291649"/>
            <a:ext cx="555171" cy="534210"/>
          </a:xfrm>
          <a:prstGeom prst="line">
            <a:avLst/>
          </a:prstGeom>
        </p:spPr>
        <p:style>
          <a:lnRef idx="2">
            <a:schemeClr val="dk1"/>
          </a:lnRef>
          <a:fillRef idx="0">
            <a:schemeClr val="dk1"/>
          </a:fillRef>
          <a:effectRef idx="1">
            <a:schemeClr val="dk1"/>
          </a:effectRef>
          <a:fontRef idx="minor">
            <a:schemeClr val="tx1"/>
          </a:fontRef>
        </p:style>
      </p:cxnSp>
      <p:cxnSp>
        <p:nvCxnSpPr>
          <p:cNvPr id="72" name="Straight Connector 71">
            <a:extLst>
              <a:ext uri="{FF2B5EF4-FFF2-40B4-BE49-F238E27FC236}">
                <a16:creationId xmlns:a16="http://schemas.microsoft.com/office/drawing/2014/main" id="{C82D54D8-3FA1-3E4E-BC2E-8FD8F404E325}"/>
              </a:ext>
            </a:extLst>
          </p:cNvPr>
          <p:cNvCxnSpPr/>
          <p:nvPr/>
        </p:nvCxnSpPr>
        <p:spPr>
          <a:xfrm>
            <a:off x="3118757" y="5613320"/>
            <a:ext cx="1700373" cy="0"/>
          </a:xfrm>
          <a:prstGeom prst="line">
            <a:avLst/>
          </a:prstGeom>
        </p:spPr>
        <p:style>
          <a:lnRef idx="2">
            <a:schemeClr val="dk1"/>
          </a:lnRef>
          <a:fillRef idx="0">
            <a:schemeClr val="dk1"/>
          </a:fillRef>
          <a:effectRef idx="1">
            <a:schemeClr val="dk1"/>
          </a:effectRef>
          <a:fontRef idx="minor">
            <a:schemeClr val="tx1"/>
          </a:fontRef>
        </p:style>
      </p:cxnSp>
      <p:cxnSp>
        <p:nvCxnSpPr>
          <p:cNvPr id="80" name="Straight Connector 79">
            <a:extLst>
              <a:ext uri="{FF2B5EF4-FFF2-40B4-BE49-F238E27FC236}">
                <a16:creationId xmlns:a16="http://schemas.microsoft.com/office/drawing/2014/main" id="{D5D1F47A-D149-BA48-B5FD-C28116EC9E15}"/>
              </a:ext>
            </a:extLst>
          </p:cNvPr>
          <p:cNvCxnSpPr/>
          <p:nvPr/>
        </p:nvCxnSpPr>
        <p:spPr>
          <a:xfrm flipV="1">
            <a:off x="3820886" y="5664440"/>
            <a:ext cx="148057" cy="685560"/>
          </a:xfrm>
          <a:prstGeom prst="line">
            <a:avLst/>
          </a:prstGeom>
        </p:spPr>
        <p:style>
          <a:lnRef idx="2">
            <a:schemeClr val="dk1"/>
          </a:lnRef>
          <a:fillRef idx="0">
            <a:schemeClr val="dk1"/>
          </a:fillRef>
          <a:effectRef idx="1">
            <a:schemeClr val="dk1"/>
          </a:effectRef>
          <a:fontRef idx="minor">
            <a:schemeClr val="tx1"/>
          </a:fontRef>
        </p:style>
      </p:cxnSp>
      <p:cxnSp>
        <p:nvCxnSpPr>
          <p:cNvPr id="82" name="Straight Connector 81">
            <a:extLst>
              <a:ext uri="{FF2B5EF4-FFF2-40B4-BE49-F238E27FC236}">
                <a16:creationId xmlns:a16="http://schemas.microsoft.com/office/drawing/2014/main" id="{4A9D71A4-4CF9-1B42-A871-4DA7E178F8D5}"/>
              </a:ext>
            </a:extLst>
          </p:cNvPr>
          <p:cNvCxnSpPr/>
          <p:nvPr/>
        </p:nvCxnSpPr>
        <p:spPr>
          <a:xfrm>
            <a:off x="4947557" y="4093400"/>
            <a:ext cx="732333" cy="759903"/>
          </a:xfrm>
          <a:prstGeom prst="line">
            <a:avLst/>
          </a:prstGeom>
        </p:spPr>
        <p:style>
          <a:lnRef idx="2">
            <a:schemeClr val="dk1"/>
          </a:lnRef>
          <a:fillRef idx="0">
            <a:schemeClr val="dk1"/>
          </a:fillRef>
          <a:effectRef idx="1">
            <a:schemeClr val="dk1"/>
          </a:effectRef>
          <a:fontRef idx="minor">
            <a:schemeClr val="tx1"/>
          </a:fontRef>
        </p:style>
      </p:cxnSp>
      <p:cxnSp>
        <p:nvCxnSpPr>
          <p:cNvPr id="85" name="Straight Connector 84">
            <a:extLst>
              <a:ext uri="{FF2B5EF4-FFF2-40B4-BE49-F238E27FC236}">
                <a16:creationId xmlns:a16="http://schemas.microsoft.com/office/drawing/2014/main" id="{AA657285-D0FC-CD45-AEE1-D2B72B451ED9}"/>
              </a:ext>
            </a:extLst>
          </p:cNvPr>
          <p:cNvCxnSpPr>
            <a:endCxn id="3" idx="1"/>
          </p:cNvCxnSpPr>
          <p:nvPr/>
        </p:nvCxnSpPr>
        <p:spPr>
          <a:xfrm flipV="1">
            <a:off x="4497128" y="2338966"/>
            <a:ext cx="563791" cy="596745"/>
          </a:xfrm>
          <a:prstGeom prst="line">
            <a:avLst/>
          </a:prstGeom>
        </p:spPr>
        <p:style>
          <a:lnRef idx="2">
            <a:schemeClr val="dk1"/>
          </a:lnRef>
          <a:fillRef idx="0">
            <a:schemeClr val="dk1"/>
          </a:fillRef>
          <a:effectRef idx="1">
            <a:schemeClr val="dk1"/>
          </a:effectRef>
          <a:fontRef idx="minor">
            <a:schemeClr val="tx1"/>
          </a:fontRef>
        </p:style>
      </p:cxnSp>
      <p:sp>
        <p:nvSpPr>
          <p:cNvPr id="86" name="TextBox 85">
            <a:extLst>
              <a:ext uri="{FF2B5EF4-FFF2-40B4-BE49-F238E27FC236}">
                <a16:creationId xmlns:a16="http://schemas.microsoft.com/office/drawing/2014/main" id="{9F2ECE92-59C3-FA4C-902E-7ED8E2DBF73F}"/>
              </a:ext>
            </a:extLst>
          </p:cNvPr>
          <p:cNvSpPr txBox="1"/>
          <p:nvPr/>
        </p:nvSpPr>
        <p:spPr>
          <a:xfrm>
            <a:off x="10882250" y="456089"/>
            <a:ext cx="1147320" cy="2031325"/>
          </a:xfrm>
          <a:prstGeom prst="rect">
            <a:avLst/>
          </a:prstGeom>
          <a:noFill/>
        </p:spPr>
        <p:txBody>
          <a:bodyPr wrap="square" rtlCol="0">
            <a:spAutoFit/>
          </a:bodyPr>
          <a:lstStyle/>
          <a:p>
            <a:r>
              <a:rPr lang="en-US" dirty="0"/>
              <a:t>Geared more towards single people/ business travelers</a:t>
            </a:r>
          </a:p>
        </p:txBody>
      </p:sp>
      <p:sp>
        <p:nvSpPr>
          <p:cNvPr id="87" name="TextBox 86">
            <a:extLst>
              <a:ext uri="{FF2B5EF4-FFF2-40B4-BE49-F238E27FC236}">
                <a16:creationId xmlns:a16="http://schemas.microsoft.com/office/drawing/2014/main" id="{29D84EC7-CBC7-F446-930B-E0714AFE7B06}"/>
              </a:ext>
            </a:extLst>
          </p:cNvPr>
          <p:cNvSpPr txBox="1"/>
          <p:nvPr/>
        </p:nvSpPr>
        <p:spPr>
          <a:xfrm>
            <a:off x="11059144" y="2690336"/>
            <a:ext cx="887760" cy="1477328"/>
          </a:xfrm>
          <a:prstGeom prst="rect">
            <a:avLst/>
          </a:prstGeom>
          <a:noFill/>
        </p:spPr>
        <p:txBody>
          <a:bodyPr wrap="square" rtlCol="0">
            <a:spAutoFit/>
          </a:bodyPr>
          <a:lstStyle/>
          <a:p>
            <a:r>
              <a:rPr lang="en-US" dirty="0"/>
              <a:t>In a robe vs. snoopy PJ’s </a:t>
            </a:r>
          </a:p>
        </p:txBody>
      </p:sp>
      <p:sp>
        <p:nvSpPr>
          <p:cNvPr id="88" name="TextBox 87">
            <a:extLst>
              <a:ext uri="{FF2B5EF4-FFF2-40B4-BE49-F238E27FC236}">
                <a16:creationId xmlns:a16="http://schemas.microsoft.com/office/drawing/2014/main" id="{CAD0829F-2969-1E42-935C-A2218DF731A9}"/>
              </a:ext>
            </a:extLst>
          </p:cNvPr>
          <p:cNvSpPr txBox="1"/>
          <p:nvPr/>
        </p:nvSpPr>
        <p:spPr>
          <a:xfrm>
            <a:off x="10984670" y="4966989"/>
            <a:ext cx="942480" cy="646331"/>
          </a:xfrm>
          <a:prstGeom prst="rect">
            <a:avLst/>
          </a:prstGeom>
          <a:noFill/>
        </p:spPr>
        <p:txBody>
          <a:bodyPr wrap="square" rtlCol="0">
            <a:spAutoFit/>
          </a:bodyPr>
          <a:lstStyle/>
          <a:p>
            <a:r>
              <a:rPr lang="en-US" dirty="0"/>
              <a:t>Staged pose</a:t>
            </a:r>
          </a:p>
        </p:txBody>
      </p:sp>
      <p:sp>
        <p:nvSpPr>
          <p:cNvPr id="91" name="Donut 90">
            <a:extLst>
              <a:ext uri="{FF2B5EF4-FFF2-40B4-BE49-F238E27FC236}">
                <a16:creationId xmlns:a16="http://schemas.microsoft.com/office/drawing/2014/main" id="{16315C07-8689-8F43-BCED-554CE6627E19}"/>
              </a:ext>
            </a:extLst>
          </p:cNvPr>
          <p:cNvSpPr/>
          <p:nvPr/>
        </p:nvSpPr>
        <p:spPr>
          <a:xfrm>
            <a:off x="9159926" y="2211209"/>
            <a:ext cx="1420988" cy="2642094"/>
          </a:xfrm>
          <a:prstGeom prst="donut">
            <a:avLst>
              <a:gd name="adj" fmla="val 430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93" name="Straight Connector 92">
            <a:extLst>
              <a:ext uri="{FF2B5EF4-FFF2-40B4-BE49-F238E27FC236}">
                <a16:creationId xmlns:a16="http://schemas.microsoft.com/office/drawing/2014/main" id="{50B59CE5-1089-E444-87A7-872C3F77FE2F}"/>
              </a:ext>
            </a:extLst>
          </p:cNvPr>
          <p:cNvCxnSpPr>
            <a:stCxn id="87" idx="1"/>
          </p:cNvCxnSpPr>
          <p:nvPr/>
        </p:nvCxnSpPr>
        <p:spPr>
          <a:xfrm flipH="1">
            <a:off x="10580914" y="3429000"/>
            <a:ext cx="478230" cy="217128"/>
          </a:xfrm>
          <a:prstGeom prst="line">
            <a:avLst/>
          </a:prstGeom>
        </p:spPr>
        <p:style>
          <a:lnRef idx="2">
            <a:schemeClr val="dk1"/>
          </a:lnRef>
          <a:fillRef idx="0">
            <a:schemeClr val="dk1"/>
          </a:fillRef>
          <a:effectRef idx="1">
            <a:schemeClr val="dk1"/>
          </a:effectRef>
          <a:fontRef idx="minor">
            <a:schemeClr val="tx1"/>
          </a:fontRef>
        </p:style>
      </p:cxnSp>
      <p:cxnSp>
        <p:nvCxnSpPr>
          <p:cNvPr id="95" name="Straight Connector 94">
            <a:extLst>
              <a:ext uri="{FF2B5EF4-FFF2-40B4-BE49-F238E27FC236}">
                <a16:creationId xmlns:a16="http://schemas.microsoft.com/office/drawing/2014/main" id="{B568AC10-8327-0C46-A563-52519113FF09}"/>
              </a:ext>
            </a:extLst>
          </p:cNvPr>
          <p:cNvCxnSpPr/>
          <p:nvPr/>
        </p:nvCxnSpPr>
        <p:spPr>
          <a:xfrm>
            <a:off x="10580914" y="4473351"/>
            <a:ext cx="478230" cy="816803"/>
          </a:xfrm>
          <a:prstGeom prst="line">
            <a:avLst/>
          </a:prstGeom>
        </p:spPr>
        <p:style>
          <a:lnRef idx="2">
            <a:schemeClr val="dk1"/>
          </a:lnRef>
          <a:fillRef idx="0">
            <a:schemeClr val="dk1"/>
          </a:fillRef>
          <a:effectRef idx="1">
            <a:schemeClr val="dk1"/>
          </a:effectRef>
          <a:fontRef idx="minor">
            <a:schemeClr val="tx1"/>
          </a:fontRef>
        </p:style>
      </p:cxnSp>
      <p:sp>
        <p:nvSpPr>
          <p:cNvPr id="116" name="TextBox 115">
            <a:extLst>
              <a:ext uri="{FF2B5EF4-FFF2-40B4-BE49-F238E27FC236}">
                <a16:creationId xmlns:a16="http://schemas.microsoft.com/office/drawing/2014/main" id="{890AEF0C-0E28-B646-A5C2-7359E6FE90F5}"/>
              </a:ext>
            </a:extLst>
          </p:cNvPr>
          <p:cNvSpPr txBox="1"/>
          <p:nvPr/>
        </p:nvSpPr>
        <p:spPr>
          <a:xfrm>
            <a:off x="5254035" y="2935711"/>
            <a:ext cx="2216897" cy="1477328"/>
          </a:xfrm>
          <a:prstGeom prst="rect">
            <a:avLst/>
          </a:prstGeom>
          <a:noFill/>
        </p:spPr>
        <p:txBody>
          <a:bodyPr wrap="square" rtlCol="0">
            <a:spAutoFit/>
          </a:bodyPr>
          <a:lstStyle/>
          <a:p>
            <a:pPr marL="285750" indent="-285750">
              <a:buFont typeface="Arial" panose="020B0604020202020204" pitchFamily="34" charset="0"/>
              <a:buChar char="•"/>
            </a:pPr>
            <a:r>
              <a:rPr lang="en-US" dirty="0"/>
              <a:t>These hotels have established a reputation for hosting certain travelers. </a:t>
            </a:r>
          </a:p>
        </p:txBody>
      </p:sp>
    </p:spTree>
    <p:extLst>
      <p:ext uri="{BB962C8B-B14F-4D97-AF65-F5344CB8AC3E}">
        <p14:creationId xmlns:p14="http://schemas.microsoft.com/office/powerpoint/2010/main" val="965934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E9DCF-64CE-9F4A-96F3-FAEB71D4FD7F}"/>
              </a:ext>
            </a:extLst>
          </p:cNvPr>
          <p:cNvSpPr>
            <a:spLocks noGrp="1"/>
          </p:cNvSpPr>
          <p:nvPr>
            <p:ph type="title"/>
          </p:nvPr>
        </p:nvSpPr>
        <p:spPr>
          <a:xfrm>
            <a:off x="5125188" y="-279128"/>
            <a:ext cx="8133133" cy="1752599"/>
          </a:xfrm>
        </p:spPr>
        <p:txBody>
          <a:bodyPr/>
          <a:lstStyle/>
          <a:p>
            <a:r>
              <a:rPr lang="en-US" dirty="0"/>
              <a:t>WHO ELSE IS DOING THIS? </a:t>
            </a:r>
          </a:p>
        </p:txBody>
      </p:sp>
      <p:sp>
        <p:nvSpPr>
          <p:cNvPr id="6" name="Content Placeholder 5">
            <a:extLst>
              <a:ext uri="{FF2B5EF4-FFF2-40B4-BE49-F238E27FC236}">
                <a16:creationId xmlns:a16="http://schemas.microsoft.com/office/drawing/2014/main" id="{68E465CF-643B-9442-BCCB-46A14B84C049}"/>
              </a:ext>
            </a:extLst>
          </p:cNvPr>
          <p:cNvSpPr>
            <a:spLocks noGrp="1"/>
          </p:cNvSpPr>
          <p:nvPr>
            <p:ph sz="half" idx="2"/>
          </p:nvPr>
        </p:nvSpPr>
        <p:spPr>
          <a:xfrm>
            <a:off x="1484311" y="220422"/>
            <a:ext cx="4895056" cy="1348641"/>
          </a:xfrm>
        </p:spPr>
        <p:txBody>
          <a:bodyPr>
            <a:normAutofit/>
          </a:bodyPr>
          <a:lstStyle/>
          <a:p>
            <a:r>
              <a:rPr lang="en-US"/>
              <a:t>Sun Peaks Resort: Used Instagram influencer and photographer Callum Snapple to capture the beauty of their winter attractions at their resort. </a:t>
            </a:r>
          </a:p>
        </p:txBody>
      </p:sp>
      <p:pic>
        <p:nvPicPr>
          <p:cNvPr id="9" name="Picture 8">
            <a:extLst>
              <a:ext uri="{FF2B5EF4-FFF2-40B4-BE49-F238E27FC236}">
                <a16:creationId xmlns:a16="http://schemas.microsoft.com/office/drawing/2014/main" id="{7A6ACCF1-57D9-6942-A79E-18E276B6D4D4}"/>
              </a:ext>
            </a:extLst>
          </p:cNvPr>
          <p:cNvPicPr>
            <a:picLocks noChangeAspect="1"/>
          </p:cNvPicPr>
          <p:nvPr/>
        </p:nvPicPr>
        <p:blipFill>
          <a:blip r:embed="rId2"/>
          <a:stretch>
            <a:fillRect/>
          </a:stretch>
        </p:blipFill>
        <p:spPr>
          <a:xfrm>
            <a:off x="1836640" y="1425658"/>
            <a:ext cx="2627780" cy="4530991"/>
          </a:xfrm>
          <a:prstGeom prst="rect">
            <a:avLst/>
          </a:prstGeom>
        </p:spPr>
      </p:pic>
      <p:sp>
        <p:nvSpPr>
          <p:cNvPr id="10" name="TextBox 9">
            <a:extLst>
              <a:ext uri="{FF2B5EF4-FFF2-40B4-BE49-F238E27FC236}">
                <a16:creationId xmlns:a16="http://schemas.microsoft.com/office/drawing/2014/main" id="{C3626921-7333-0542-A169-1B7914893745}"/>
              </a:ext>
            </a:extLst>
          </p:cNvPr>
          <p:cNvSpPr txBox="1"/>
          <p:nvPr/>
        </p:nvSpPr>
        <p:spPr>
          <a:xfrm>
            <a:off x="6681687" y="1089161"/>
            <a:ext cx="5020134" cy="923330"/>
          </a:xfrm>
          <a:prstGeom prst="rect">
            <a:avLst/>
          </a:prstGeom>
          <a:noFill/>
        </p:spPr>
        <p:txBody>
          <a:bodyPr wrap="square" rtlCol="0">
            <a:spAutoFit/>
          </a:bodyPr>
          <a:lstStyle/>
          <a:p>
            <a:pPr algn="l"/>
            <a:r>
              <a:rPr lang="en-US"/>
              <a:t>- </a:t>
            </a:r>
            <a:r>
              <a:rPr lang="en-US" err="1"/>
              <a:t>Moxy</a:t>
            </a:r>
            <a:r>
              <a:rPr lang="en-US"/>
              <a:t> Hotels: Created their own YouTube Channel where they made a series’s of videos interviewing influencers in a </a:t>
            </a:r>
            <a:r>
              <a:rPr lang="en-US" err="1"/>
              <a:t>Moxy</a:t>
            </a:r>
            <a:r>
              <a:rPr lang="en-US"/>
              <a:t> Hotel Room. </a:t>
            </a:r>
          </a:p>
        </p:txBody>
      </p:sp>
      <p:pic>
        <p:nvPicPr>
          <p:cNvPr id="19" name="Picture 18">
            <a:extLst>
              <a:ext uri="{FF2B5EF4-FFF2-40B4-BE49-F238E27FC236}">
                <a16:creationId xmlns:a16="http://schemas.microsoft.com/office/drawing/2014/main" id="{0918B9BC-517E-6E42-9A2A-D9C08123ADDD}"/>
              </a:ext>
            </a:extLst>
          </p:cNvPr>
          <p:cNvPicPr>
            <a:picLocks noChangeAspect="1"/>
          </p:cNvPicPr>
          <p:nvPr/>
        </p:nvPicPr>
        <p:blipFill>
          <a:blip r:embed="rId3"/>
          <a:stretch>
            <a:fillRect/>
          </a:stretch>
        </p:blipFill>
        <p:spPr>
          <a:xfrm>
            <a:off x="4918834" y="1973021"/>
            <a:ext cx="3534177" cy="2035719"/>
          </a:xfrm>
          <a:prstGeom prst="rect">
            <a:avLst/>
          </a:prstGeom>
        </p:spPr>
      </p:pic>
      <p:sp>
        <p:nvSpPr>
          <p:cNvPr id="20" name="TextBox 19">
            <a:extLst>
              <a:ext uri="{FF2B5EF4-FFF2-40B4-BE49-F238E27FC236}">
                <a16:creationId xmlns:a16="http://schemas.microsoft.com/office/drawing/2014/main" id="{4355B727-C530-734F-A396-105A23E905CB}"/>
              </a:ext>
            </a:extLst>
          </p:cNvPr>
          <p:cNvSpPr txBox="1"/>
          <p:nvPr/>
        </p:nvSpPr>
        <p:spPr>
          <a:xfrm>
            <a:off x="4476411" y="4008740"/>
            <a:ext cx="5955997" cy="1200329"/>
          </a:xfrm>
          <a:prstGeom prst="rect">
            <a:avLst/>
          </a:prstGeom>
          <a:noFill/>
        </p:spPr>
        <p:txBody>
          <a:bodyPr wrap="square" rtlCol="0">
            <a:spAutoFit/>
          </a:bodyPr>
          <a:lstStyle/>
          <a:p>
            <a:pPr algn="l"/>
            <a:r>
              <a:rPr lang="en-US"/>
              <a:t>Southwest Airlines: Flew out 12 different influencers to exotic places in exchange for them posting social media content regarding the company. They were able to reach almost 2 million users. </a:t>
            </a:r>
          </a:p>
        </p:txBody>
      </p:sp>
      <p:pic>
        <p:nvPicPr>
          <p:cNvPr id="23" name="Picture 22">
            <a:extLst>
              <a:ext uri="{FF2B5EF4-FFF2-40B4-BE49-F238E27FC236}">
                <a16:creationId xmlns:a16="http://schemas.microsoft.com/office/drawing/2014/main" id="{A7620FC9-639C-0746-A21F-23B798DBF08D}"/>
              </a:ext>
            </a:extLst>
          </p:cNvPr>
          <p:cNvPicPr>
            <a:picLocks noChangeAspect="1"/>
          </p:cNvPicPr>
          <p:nvPr/>
        </p:nvPicPr>
        <p:blipFill>
          <a:blip r:embed="rId4"/>
          <a:stretch>
            <a:fillRect/>
          </a:stretch>
        </p:blipFill>
        <p:spPr>
          <a:xfrm>
            <a:off x="8780753" y="4898980"/>
            <a:ext cx="2728452" cy="1811863"/>
          </a:xfrm>
          <a:prstGeom prst="rect">
            <a:avLst/>
          </a:prstGeom>
        </p:spPr>
      </p:pic>
    </p:spTree>
    <p:extLst>
      <p:ext uri="{BB962C8B-B14F-4D97-AF65-F5344CB8AC3E}">
        <p14:creationId xmlns:p14="http://schemas.microsoft.com/office/powerpoint/2010/main" val="127691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F18EE-94BA-ED41-A955-749D8ADA29DE}"/>
              </a:ext>
            </a:extLst>
          </p:cNvPr>
          <p:cNvSpPr>
            <a:spLocks noGrp="1"/>
          </p:cNvSpPr>
          <p:nvPr>
            <p:ph type="title"/>
          </p:nvPr>
        </p:nvSpPr>
        <p:spPr>
          <a:xfrm>
            <a:off x="1484310" y="0"/>
            <a:ext cx="10018713" cy="1752599"/>
          </a:xfrm>
        </p:spPr>
        <p:txBody>
          <a:bodyPr/>
          <a:lstStyle/>
          <a:p>
            <a:r>
              <a:rPr lang="en-US" dirty="0"/>
              <a:t>Relationship Between Influencers and Companies+ Numbers </a:t>
            </a:r>
          </a:p>
        </p:txBody>
      </p:sp>
      <p:sp>
        <p:nvSpPr>
          <p:cNvPr id="3" name="Content Placeholder 2">
            <a:extLst>
              <a:ext uri="{FF2B5EF4-FFF2-40B4-BE49-F238E27FC236}">
                <a16:creationId xmlns:a16="http://schemas.microsoft.com/office/drawing/2014/main" id="{E0CBC257-C610-784E-ADFE-815D08F78CB6}"/>
              </a:ext>
            </a:extLst>
          </p:cNvPr>
          <p:cNvSpPr>
            <a:spLocks noGrp="1"/>
          </p:cNvSpPr>
          <p:nvPr>
            <p:ph idx="1"/>
          </p:nvPr>
        </p:nvSpPr>
        <p:spPr>
          <a:xfrm>
            <a:off x="1441114" y="1368832"/>
            <a:ext cx="4773683" cy="4937015"/>
          </a:xfrm>
        </p:spPr>
        <p:txBody>
          <a:bodyPr>
            <a:noAutofit/>
          </a:bodyPr>
          <a:lstStyle/>
          <a:p>
            <a:r>
              <a:rPr lang="en-US" sz="1400" dirty="0"/>
              <a:t>The influencer market is supposed to have reached $10 billion by this year. </a:t>
            </a:r>
          </a:p>
          <a:p>
            <a:r>
              <a:rPr lang="en-US" sz="1400" dirty="0"/>
              <a:t>“”We pay all of our influencers,” Broadus said, adding that the days of being able to get high quality influencers to post in exchange for free travel or products are long gone. “” </a:t>
            </a:r>
          </a:p>
          <a:p>
            <a:r>
              <a:rPr lang="en-US" sz="1400" dirty="0"/>
              <a:t>Those who hire these influencers have to strategize when those influencers post, how many times, and what. </a:t>
            </a:r>
          </a:p>
          <a:p>
            <a:r>
              <a:rPr lang="en-US" sz="1400" dirty="0"/>
              <a:t>“A high number of followers might be much less valuable than a certain type of follower. “</a:t>
            </a:r>
          </a:p>
          <a:p>
            <a:r>
              <a:rPr lang="en-US" sz="1400" dirty="0"/>
              <a:t>The influencers need to be well rounded, and present on many platforms. </a:t>
            </a:r>
          </a:p>
          <a:p>
            <a:r>
              <a:rPr lang="en-US" sz="1400" dirty="0"/>
              <a:t>Really about exposure; Lady Gaga posted about Airbnb which received 500,o0o likes. </a:t>
            </a:r>
          </a:p>
          <a:p>
            <a:r>
              <a:rPr lang="en-US" sz="1400" dirty="0"/>
              <a:t>But this market does breed shady business, as there can be the issue of fake followers; Ritz Carlton had a report that shows that 78% of the followers of their paid influencers are fake. </a:t>
            </a:r>
          </a:p>
        </p:txBody>
      </p:sp>
      <p:pic>
        <p:nvPicPr>
          <p:cNvPr id="6" name="Picture 5">
            <a:extLst>
              <a:ext uri="{FF2B5EF4-FFF2-40B4-BE49-F238E27FC236}">
                <a16:creationId xmlns:a16="http://schemas.microsoft.com/office/drawing/2014/main" id="{D245CEB5-195A-E94C-9D5F-5521B005B068}"/>
              </a:ext>
            </a:extLst>
          </p:cNvPr>
          <p:cNvPicPr>
            <a:picLocks noChangeAspect="1"/>
          </p:cNvPicPr>
          <p:nvPr/>
        </p:nvPicPr>
        <p:blipFill>
          <a:blip r:embed="rId2"/>
          <a:stretch>
            <a:fillRect/>
          </a:stretch>
        </p:blipFill>
        <p:spPr>
          <a:xfrm>
            <a:off x="7059471" y="1572069"/>
            <a:ext cx="5060654" cy="2429114"/>
          </a:xfrm>
          <a:prstGeom prst="rect">
            <a:avLst/>
          </a:prstGeom>
        </p:spPr>
      </p:pic>
      <p:pic>
        <p:nvPicPr>
          <p:cNvPr id="9" name="Picture 8">
            <a:extLst>
              <a:ext uri="{FF2B5EF4-FFF2-40B4-BE49-F238E27FC236}">
                <a16:creationId xmlns:a16="http://schemas.microsoft.com/office/drawing/2014/main" id="{F23B5EAD-E3E8-BC42-A416-FFC67D2F494D}"/>
              </a:ext>
            </a:extLst>
          </p:cNvPr>
          <p:cNvPicPr>
            <a:picLocks noChangeAspect="1"/>
          </p:cNvPicPr>
          <p:nvPr/>
        </p:nvPicPr>
        <p:blipFill>
          <a:blip r:embed="rId3"/>
          <a:stretch>
            <a:fillRect/>
          </a:stretch>
        </p:blipFill>
        <p:spPr>
          <a:xfrm>
            <a:off x="5360698" y="4001183"/>
            <a:ext cx="4229100" cy="2895600"/>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8020EA09-6896-6A49-B1D8-22C6006F6E35}"/>
                  </a:ext>
                </a:extLst>
              </p14:cNvPr>
              <p14:cNvContentPartPr/>
              <p14:nvPr/>
            </p14:nvContentPartPr>
            <p14:xfrm>
              <a:off x="7427138" y="4177938"/>
              <a:ext cx="1461600" cy="1927440"/>
            </p14:xfrm>
          </p:contentPart>
        </mc:Choice>
        <mc:Fallback xmlns="">
          <p:pic>
            <p:nvPicPr>
              <p:cNvPr id="4" name="Ink 3">
                <a:extLst>
                  <a:ext uri="{FF2B5EF4-FFF2-40B4-BE49-F238E27FC236}">
                    <a16:creationId xmlns:a16="http://schemas.microsoft.com/office/drawing/2014/main" id="{8020EA09-6896-6A49-B1D8-22C6006F6E35}"/>
                  </a:ext>
                </a:extLst>
              </p:cNvPr>
              <p:cNvPicPr/>
              <p:nvPr/>
            </p:nvPicPr>
            <p:blipFill>
              <a:blip r:embed="rId5"/>
              <a:stretch>
                <a:fillRect/>
              </a:stretch>
            </p:blipFill>
            <p:spPr>
              <a:xfrm>
                <a:off x="7373138" y="4069938"/>
                <a:ext cx="1569240" cy="2143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2" name="Ink 61">
                <a:extLst>
                  <a:ext uri="{FF2B5EF4-FFF2-40B4-BE49-F238E27FC236}">
                    <a16:creationId xmlns:a16="http://schemas.microsoft.com/office/drawing/2014/main" id="{4CBA1CB6-BCA7-5B4C-A332-8CDE4B523806}"/>
                  </a:ext>
                </a:extLst>
              </p14:cNvPr>
              <p14:cNvContentPartPr/>
              <p14:nvPr/>
            </p14:nvContentPartPr>
            <p14:xfrm>
              <a:off x="4955738" y="-2807862"/>
              <a:ext cx="30960" cy="23400"/>
            </p14:xfrm>
          </p:contentPart>
        </mc:Choice>
        <mc:Fallback xmlns="">
          <p:pic>
            <p:nvPicPr>
              <p:cNvPr id="62" name="Ink 61">
                <a:extLst>
                  <a:ext uri="{FF2B5EF4-FFF2-40B4-BE49-F238E27FC236}">
                    <a16:creationId xmlns:a16="http://schemas.microsoft.com/office/drawing/2014/main" id="{4CBA1CB6-BCA7-5B4C-A332-8CDE4B523806}"/>
                  </a:ext>
                </a:extLst>
              </p:cNvPr>
              <p:cNvPicPr/>
              <p:nvPr/>
            </p:nvPicPr>
            <p:blipFill>
              <a:blip r:embed="rId97"/>
              <a:stretch>
                <a:fillRect/>
              </a:stretch>
            </p:blipFill>
            <p:spPr>
              <a:xfrm>
                <a:off x="4901738" y="-2915862"/>
                <a:ext cx="13860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3" name="Ink 62">
                <a:extLst>
                  <a:ext uri="{FF2B5EF4-FFF2-40B4-BE49-F238E27FC236}">
                    <a16:creationId xmlns:a16="http://schemas.microsoft.com/office/drawing/2014/main" id="{705A6A25-8A40-4B4C-8782-B48BCDE7F8FE}"/>
                  </a:ext>
                </a:extLst>
              </p14:cNvPr>
              <p14:cNvContentPartPr/>
              <p14:nvPr/>
            </p14:nvContentPartPr>
            <p14:xfrm>
              <a:off x="10433858" y="2126658"/>
              <a:ext cx="546840" cy="38520"/>
            </p14:xfrm>
          </p:contentPart>
        </mc:Choice>
        <mc:Fallback xmlns="">
          <p:pic>
            <p:nvPicPr>
              <p:cNvPr id="63" name="Ink 62">
                <a:extLst>
                  <a:ext uri="{FF2B5EF4-FFF2-40B4-BE49-F238E27FC236}">
                    <a16:creationId xmlns:a16="http://schemas.microsoft.com/office/drawing/2014/main" id="{705A6A25-8A40-4B4C-8782-B48BCDE7F8FE}"/>
                  </a:ext>
                </a:extLst>
              </p:cNvPr>
              <p:cNvPicPr/>
              <p:nvPr/>
            </p:nvPicPr>
            <p:blipFill>
              <a:blip r:embed="rId99"/>
              <a:stretch>
                <a:fillRect/>
              </a:stretch>
            </p:blipFill>
            <p:spPr>
              <a:xfrm>
                <a:off x="10379858" y="2018658"/>
                <a:ext cx="654480" cy="254160"/>
              </a:xfrm>
              <a:prstGeom prst="rect">
                <a:avLst/>
              </a:prstGeom>
            </p:spPr>
          </p:pic>
        </mc:Fallback>
      </mc:AlternateContent>
      <p:sp>
        <p:nvSpPr>
          <p:cNvPr id="19" name="TextBox 18">
            <a:extLst>
              <a:ext uri="{FF2B5EF4-FFF2-40B4-BE49-F238E27FC236}">
                <a16:creationId xmlns:a16="http://schemas.microsoft.com/office/drawing/2014/main" id="{5511377C-99DA-4340-95EF-838DF5B30952}"/>
              </a:ext>
            </a:extLst>
          </p:cNvPr>
          <p:cNvSpPr txBox="1"/>
          <p:nvPr/>
        </p:nvSpPr>
        <p:spPr>
          <a:xfrm>
            <a:off x="9251521" y="4649922"/>
            <a:ext cx="1603440" cy="923330"/>
          </a:xfrm>
          <a:prstGeom prst="rect">
            <a:avLst/>
          </a:prstGeom>
          <a:noFill/>
        </p:spPr>
        <p:txBody>
          <a:bodyPr wrap="square" rtlCol="0">
            <a:spAutoFit/>
          </a:bodyPr>
          <a:lstStyle/>
          <a:p>
            <a:r>
              <a:rPr lang="en-US" dirty="0"/>
              <a:t>Biggest chunk of influence on our decisions </a:t>
            </a:r>
          </a:p>
        </p:txBody>
      </p:sp>
      <p:cxnSp>
        <p:nvCxnSpPr>
          <p:cNvPr id="31" name="Straight Connector 30">
            <a:extLst>
              <a:ext uri="{FF2B5EF4-FFF2-40B4-BE49-F238E27FC236}">
                <a16:creationId xmlns:a16="http://schemas.microsoft.com/office/drawing/2014/main" id="{8D717DEE-BEE9-9A45-82ED-F3CB8A52320E}"/>
              </a:ext>
            </a:extLst>
          </p:cNvPr>
          <p:cNvCxnSpPr/>
          <p:nvPr/>
        </p:nvCxnSpPr>
        <p:spPr>
          <a:xfrm>
            <a:off x="8768443" y="4987318"/>
            <a:ext cx="636814"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51500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D72A-BC65-A24E-A236-2D4FA8BAC4CA}"/>
              </a:ext>
            </a:extLst>
          </p:cNvPr>
          <p:cNvSpPr>
            <a:spLocks noGrp="1"/>
          </p:cNvSpPr>
          <p:nvPr>
            <p:ph type="title"/>
          </p:nvPr>
        </p:nvSpPr>
        <p:spPr>
          <a:xfrm>
            <a:off x="1925184" y="146957"/>
            <a:ext cx="10018713" cy="1752599"/>
          </a:xfrm>
        </p:spPr>
        <p:txBody>
          <a:bodyPr/>
          <a:lstStyle/>
          <a:p>
            <a:r>
              <a:rPr lang="en-US" dirty="0"/>
              <a:t>Wrap It Up…</a:t>
            </a:r>
          </a:p>
        </p:txBody>
      </p:sp>
      <p:sp>
        <p:nvSpPr>
          <p:cNvPr id="3" name="Content Placeholder 2">
            <a:extLst>
              <a:ext uri="{FF2B5EF4-FFF2-40B4-BE49-F238E27FC236}">
                <a16:creationId xmlns:a16="http://schemas.microsoft.com/office/drawing/2014/main" id="{FAC0D8F7-1E02-BA48-A7CF-971A56424E34}"/>
              </a:ext>
            </a:extLst>
          </p:cNvPr>
          <p:cNvSpPr>
            <a:spLocks noGrp="1"/>
          </p:cNvSpPr>
          <p:nvPr>
            <p:ph idx="1"/>
          </p:nvPr>
        </p:nvSpPr>
        <p:spPr>
          <a:xfrm>
            <a:off x="1484310" y="1698171"/>
            <a:ext cx="6304419" cy="4833258"/>
          </a:xfrm>
        </p:spPr>
        <p:txBody>
          <a:bodyPr>
            <a:normAutofit fontScale="77500" lnSpcReduction="20000"/>
          </a:bodyPr>
          <a:lstStyle/>
          <a:p>
            <a:r>
              <a:rPr lang="en-US" dirty="0"/>
              <a:t>Social media has become so influential and important in our everyday lives that it has changed the way we decide to travel, where, and with what companies. </a:t>
            </a:r>
          </a:p>
          <a:p>
            <a:r>
              <a:rPr lang="en-US" dirty="0"/>
              <a:t>This has become a new opportunity for companies to connect to their clients even more and become more relevant in everyday lives. </a:t>
            </a:r>
          </a:p>
          <a:p>
            <a:r>
              <a:rPr lang="en-US" dirty="0"/>
              <a:t>Ritz Carlton has been innovative enough to do things like make an app, and work with social media influencers to spread the word. </a:t>
            </a:r>
          </a:p>
          <a:p>
            <a:r>
              <a:rPr lang="en-US" dirty="0"/>
              <a:t>They now have more access to help their customers and make their stay as best as possible. </a:t>
            </a:r>
          </a:p>
          <a:p>
            <a:r>
              <a:rPr lang="en-US" dirty="0"/>
              <a:t>Influencers have created a whole new business/ market and have begun to make money, and even get free trips. </a:t>
            </a:r>
          </a:p>
          <a:p>
            <a:r>
              <a:rPr lang="en-US" dirty="0"/>
              <a:t>Social media has altered how we view travel, as many posts tend to focus on the best parts of travel, rather then the reality of what they are seeing. </a:t>
            </a:r>
          </a:p>
          <a:p>
            <a:endParaRPr lang="en-US" dirty="0"/>
          </a:p>
        </p:txBody>
      </p:sp>
      <p:sp>
        <p:nvSpPr>
          <p:cNvPr id="5" name="Rectangle 1">
            <a:extLst>
              <a:ext uri="{FF2B5EF4-FFF2-40B4-BE49-F238E27FC236}">
                <a16:creationId xmlns:a16="http://schemas.microsoft.com/office/drawing/2014/main" id="{2706B46A-3347-9748-9BF5-D9D058B48F01}"/>
              </a:ext>
            </a:extLst>
          </p:cNvPr>
          <p:cNvSpPr>
            <a:spLocks noChangeArrowheads="1"/>
          </p:cNvSpPr>
          <p:nvPr/>
        </p:nvSpPr>
        <p:spPr bwMode="auto">
          <a:xfrm>
            <a:off x="5675313" y="1480964"/>
            <a:ext cx="44198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92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0" name="Picture 2">
            <a:extLst>
              <a:ext uri="{FF2B5EF4-FFF2-40B4-BE49-F238E27FC236}">
                <a16:creationId xmlns:a16="http://schemas.microsoft.com/office/drawing/2014/main" id="{0C2A36EE-2E17-D448-B3E8-A611C30284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8729" y="2481691"/>
            <a:ext cx="4064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308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8AD55-35F8-7648-9ECF-DEF5756AB77A}"/>
              </a:ext>
            </a:extLst>
          </p:cNvPr>
          <p:cNvSpPr>
            <a:spLocks noGrp="1"/>
          </p:cNvSpPr>
          <p:nvPr>
            <p:ph type="title"/>
          </p:nvPr>
        </p:nvSpPr>
        <p:spPr/>
        <p:txBody>
          <a:bodyPr/>
          <a:lstStyle/>
          <a:p>
            <a:r>
              <a:rPr lang="en-US"/>
              <a:t>Sources </a:t>
            </a:r>
          </a:p>
        </p:txBody>
      </p:sp>
      <p:sp>
        <p:nvSpPr>
          <p:cNvPr id="3" name="Content Placeholder 2">
            <a:extLst>
              <a:ext uri="{FF2B5EF4-FFF2-40B4-BE49-F238E27FC236}">
                <a16:creationId xmlns:a16="http://schemas.microsoft.com/office/drawing/2014/main" id="{52C4327C-542B-CF44-9D23-AD9614CF0398}"/>
              </a:ext>
            </a:extLst>
          </p:cNvPr>
          <p:cNvSpPr>
            <a:spLocks noGrp="1"/>
          </p:cNvSpPr>
          <p:nvPr>
            <p:ph idx="1"/>
          </p:nvPr>
        </p:nvSpPr>
        <p:spPr/>
        <p:txBody>
          <a:bodyPr>
            <a:normAutofit fontScale="92500" lnSpcReduction="20000"/>
          </a:bodyPr>
          <a:lstStyle/>
          <a:p>
            <a:r>
              <a:rPr lang="en-US" dirty="0">
                <a:solidFill>
                  <a:srgbClr val="3085ED"/>
                </a:solidFill>
                <a:hlinkClick r:id="rId2">
                  <a:extLst>
                    <a:ext uri="{A12FA001-AC4F-418D-AE19-62706E023703}">
                      <ahyp:hlinkClr xmlns:ahyp="http://schemas.microsoft.com/office/drawing/2018/hyperlinkcolor" val="tx"/>
                    </a:ext>
                  </a:extLst>
                </a:hlinkClick>
              </a:rPr>
              <a:t>https://www.travelweekly.com/Travel-News/Travel-Technology/</a:t>
            </a:r>
            <a:r>
              <a:rPr lang="en-US" dirty="0">
                <a:hlinkClick r:id="rId2">
                  <a:extLst>
                    <a:ext uri="{A12FA001-AC4F-418D-AE19-62706E023703}">
                      <ahyp:hlinkClr xmlns:ahyp="http://schemas.microsoft.com/office/drawing/2018/hyperlinkcolor" val="tx"/>
                    </a:ext>
                  </a:extLst>
                </a:hlinkClick>
              </a:rPr>
              <a:t>social-media-influencers</a:t>
            </a:r>
            <a:endParaRPr lang="en-US" dirty="0"/>
          </a:p>
          <a:p>
            <a:r>
              <a:rPr lang="en-US" dirty="0">
                <a:hlinkClick r:id="rId3"/>
              </a:rPr>
              <a:t>https://www.travelmindset.com/20-influencer-marketing-examples/</a:t>
            </a:r>
            <a:endParaRPr lang="en-US" dirty="0"/>
          </a:p>
          <a:p>
            <a:r>
              <a:rPr lang="en-US" dirty="0">
                <a:hlinkClick r:id="rId4"/>
              </a:rPr>
              <a:t>https://www.businessinsider.com/luxury-hotels-and-social-media-the-ritz-carlton-hotel-company-2012-20</a:t>
            </a:r>
            <a:endParaRPr lang="en-US" dirty="0"/>
          </a:p>
          <a:p>
            <a:r>
              <a:rPr lang="en-US" dirty="0"/>
              <a:t>https://</a:t>
            </a:r>
            <a:r>
              <a:rPr lang="en-US" dirty="0" err="1"/>
              <a:t>www.newyorker.com</a:t>
            </a:r>
            <a:r>
              <a:rPr lang="en-US" dirty="0"/>
              <a:t>/humor/daily-shouts/travel-adventures-through-other-peoples-</a:t>
            </a:r>
            <a:r>
              <a:rPr lang="en-US" dirty="0" err="1"/>
              <a:t>instagram</a:t>
            </a:r>
            <a:r>
              <a:rPr lang="en-US" dirty="0"/>
              <a:t>-stories</a:t>
            </a:r>
          </a:p>
          <a:p>
            <a:r>
              <a:rPr lang="en-US" dirty="0"/>
              <a:t>https://</a:t>
            </a:r>
            <a:r>
              <a:rPr lang="en-US" dirty="0" err="1"/>
              <a:t>methods.sagepub.com</a:t>
            </a:r>
            <a:r>
              <a:rPr lang="en-US" dirty="0"/>
              <a:t>/reference/the-sage-encyclopedia-of-communication-research-methods/i14586.xml</a:t>
            </a:r>
          </a:p>
        </p:txBody>
      </p:sp>
    </p:spTree>
    <p:extLst>
      <p:ext uri="{BB962C8B-B14F-4D97-AF65-F5344CB8AC3E}">
        <p14:creationId xmlns:p14="http://schemas.microsoft.com/office/powerpoint/2010/main" val="25456622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Theme1" id="{C8964943-F1AF-9E4E-A03A-E354EDC1775F}" vid="{A7A627BD-204B-B44C-88EC-7A2EFE4DB736}"/>
    </a:ext>
  </a:extLst>
</a:theme>
</file>

<file path=docProps/app.xml><?xml version="1.0" encoding="utf-8"?>
<Properties xmlns="http://schemas.openxmlformats.org/officeDocument/2006/extended-properties" xmlns:vt="http://schemas.openxmlformats.org/officeDocument/2006/docPropsVTypes">
  <Template>Theme1</Template>
  <TotalTime>6107</TotalTime>
  <Words>1430</Words>
  <Application>Microsoft Macintosh PowerPoint</Application>
  <PresentationFormat>Widescreen</PresentationFormat>
  <Paragraphs>123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Corbel</vt:lpstr>
      <vt:lpstr>TNYAdobeCaslonPro</vt:lpstr>
      <vt:lpstr>Theme1</vt:lpstr>
      <vt:lpstr>Eyes On Social Media In the Travel Industry  </vt:lpstr>
      <vt:lpstr>Impact of Social Media</vt:lpstr>
      <vt:lpstr>MAIN INVESTIGATION: RITZ CARLTON </vt:lpstr>
      <vt:lpstr>PowerPoint Presentation</vt:lpstr>
      <vt:lpstr>PowerPoint Presentation</vt:lpstr>
      <vt:lpstr>EFFECTS </vt:lpstr>
      <vt:lpstr>Terministic Screens </vt:lpstr>
      <vt:lpstr>PowerPoint Presentation</vt:lpstr>
      <vt:lpstr>RC and BEST WESTERN: Demographic Differences </vt:lpstr>
      <vt:lpstr>WHO ELSE IS DOING THIS? </vt:lpstr>
      <vt:lpstr>Relationship Between Influencers and Companies+ Numbers </vt:lpstr>
      <vt:lpstr>Wrap It Up…</vt:lpstr>
      <vt:lpstr>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Project: A Closer Look at the Effect of Influencers on the Travel Industry </dc:title>
  <dc:creator>Bockstahler, Chloe (Student)</dc:creator>
  <cp:lastModifiedBy>Bockstahler, Chloe (Student)</cp:lastModifiedBy>
  <cp:revision>6</cp:revision>
  <dcterms:created xsi:type="dcterms:W3CDTF">2020-04-30T22:20:28Z</dcterms:created>
  <dcterms:modified xsi:type="dcterms:W3CDTF">2020-05-21T03:26:50Z</dcterms:modified>
</cp:coreProperties>
</file>